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5" r:id="rId2"/>
    <p:sldId id="266" r:id="rId3"/>
    <p:sldId id="284" r:id="rId4"/>
    <p:sldId id="280" r:id="rId5"/>
    <p:sldId id="281" r:id="rId6"/>
    <p:sldId id="285" r:id="rId7"/>
    <p:sldId id="286" r:id="rId8"/>
    <p:sldId id="294" r:id="rId9"/>
    <p:sldId id="287" r:id="rId10"/>
    <p:sldId id="288" r:id="rId11"/>
    <p:sldId id="290" r:id="rId12"/>
    <p:sldId id="291" r:id="rId13"/>
    <p:sldId id="292" r:id="rId14"/>
    <p:sldId id="293" r:id="rId15"/>
    <p:sldId id="295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267" r:id="rId27"/>
    <p:sldId id="268" r:id="rId28"/>
    <p:sldId id="307" r:id="rId29"/>
    <p:sldId id="308" r:id="rId30"/>
    <p:sldId id="26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00CDB-D221-4046-B35E-A0F37268D16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2BC27275-422C-48BD-A404-69283B3A1E93}">
      <dgm:prSet phldrT="[Text]"/>
      <dgm:spPr/>
      <dgm:t>
        <a:bodyPr/>
        <a:lstStyle/>
        <a:p>
          <a:r>
            <a:rPr lang="en-US" b="1" dirty="0" err="1" smtClean="0">
              <a:solidFill>
                <a:schemeClr val="bg1"/>
              </a:solidFill>
            </a:rPr>
            <a:t>Tanggungjawab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Kemristekdikti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dan</a:t>
          </a:r>
          <a:r>
            <a:rPr lang="en-US" b="1" dirty="0" smtClean="0">
              <a:solidFill>
                <a:schemeClr val="bg1"/>
              </a:solidFill>
            </a:rPr>
            <a:t> Target </a:t>
          </a:r>
          <a:r>
            <a:rPr lang="en-US" b="1" dirty="0" err="1" smtClean="0">
              <a:solidFill>
                <a:schemeClr val="bg1"/>
              </a:solidFill>
            </a:rPr>
            <a:t>Ditjend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Kelembagaan</a:t>
          </a:r>
          <a:endParaRPr lang="id-ID" b="1" dirty="0">
            <a:solidFill>
              <a:schemeClr val="bg1"/>
            </a:solidFill>
          </a:endParaRPr>
        </a:p>
      </dgm:t>
    </dgm:pt>
    <dgm:pt modelId="{9955A2EB-6F3C-44B8-9A05-6B022AC9B961}" type="parTrans" cxnId="{64C736F2-F57E-4D1F-BC74-4909DF079C79}">
      <dgm:prSet/>
      <dgm:spPr/>
      <dgm:t>
        <a:bodyPr/>
        <a:lstStyle/>
        <a:p>
          <a:endParaRPr lang="id-ID"/>
        </a:p>
      </dgm:t>
    </dgm:pt>
    <dgm:pt modelId="{1AD81E59-F4A9-4DA9-849E-96BCEBE8CD3A}" type="sibTrans" cxnId="{64C736F2-F57E-4D1F-BC74-4909DF079C79}">
      <dgm:prSet/>
      <dgm:spPr/>
      <dgm:t>
        <a:bodyPr/>
        <a:lstStyle/>
        <a:p>
          <a:endParaRPr lang="id-ID"/>
        </a:p>
      </dgm:t>
    </dgm:pt>
    <dgm:pt modelId="{F2F48369-8770-4F6E-B0BA-88AC5F63B4DF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Program </a:t>
          </a:r>
          <a:r>
            <a:rPr lang="en-US" b="1" dirty="0" err="1" smtClean="0">
              <a:solidFill>
                <a:schemeClr val="bg1"/>
              </a:solidFill>
            </a:rPr>
            <a:t>Prioritas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Ditjend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Kelembagaan</a:t>
          </a:r>
          <a:endParaRPr lang="id-ID" b="1" dirty="0"/>
        </a:p>
      </dgm:t>
    </dgm:pt>
    <dgm:pt modelId="{5C94F242-1992-4E63-A564-35967BB7A574}" type="parTrans" cxnId="{C3B32F02-6289-4C4E-9E4D-0DFF83C9CD06}">
      <dgm:prSet/>
      <dgm:spPr/>
      <dgm:t>
        <a:bodyPr/>
        <a:lstStyle/>
        <a:p>
          <a:endParaRPr lang="id-ID"/>
        </a:p>
      </dgm:t>
    </dgm:pt>
    <dgm:pt modelId="{496AD1F4-1FD3-4E0B-84B4-94644D0B6C65}" type="sibTrans" cxnId="{C3B32F02-6289-4C4E-9E4D-0DFF83C9CD06}">
      <dgm:prSet/>
      <dgm:spPr/>
      <dgm:t>
        <a:bodyPr/>
        <a:lstStyle/>
        <a:p>
          <a:endParaRPr lang="id-ID"/>
        </a:p>
      </dgm:t>
    </dgm:pt>
    <dgm:pt modelId="{C0545492-4666-45AD-AA0E-B630F0873FC9}">
      <dgm:prSet phldrT="[Text]"/>
      <dgm:spPr/>
      <dgm:t>
        <a:bodyPr/>
        <a:lstStyle/>
        <a:p>
          <a:r>
            <a:rPr lang="en-US" b="1" dirty="0" err="1" smtClean="0"/>
            <a:t>Catatan</a:t>
          </a:r>
          <a:r>
            <a:rPr lang="en-US" b="1" dirty="0" smtClean="0"/>
            <a:t> </a:t>
          </a:r>
          <a:r>
            <a:rPr lang="en-US" b="1" dirty="0" err="1" smtClean="0"/>
            <a:t>untuk</a:t>
          </a:r>
          <a:r>
            <a:rPr lang="en-US" b="1" dirty="0" smtClean="0"/>
            <a:t> BAN-PT</a:t>
          </a:r>
          <a:endParaRPr lang="id-ID" b="1" dirty="0"/>
        </a:p>
      </dgm:t>
    </dgm:pt>
    <dgm:pt modelId="{12955231-DA96-4D5B-9EF5-4B133F68955E}" type="parTrans" cxnId="{0FC8E286-5F95-4AB6-81BD-EC9025B49B67}">
      <dgm:prSet/>
      <dgm:spPr/>
      <dgm:t>
        <a:bodyPr/>
        <a:lstStyle/>
        <a:p>
          <a:endParaRPr lang="en-US"/>
        </a:p>
      </dgm:t>
    </dgm:pt>
    <dgm:pt modelId="{576465AA-8C44-4609-A793-13959687DE59}" type="sibTrans" cxnId="{0FC8E286-5F95-4AB6-81BD-EC9025B49B67}">
      <dgm:prSet/>
      <dgm:spPr/>
      <dgm:t>
        <a:bodyPr/>
        <a:lstStyle/>
        <a:p>
          <a:endParaRPr lang="en-US"/>
        </a:p>
      </dgm:t>
    </dgm:pt>
    <dgm:pt modelId="{D01A7034-95F3-4D4B-8446-812A7F3D029D}" type="pres">
      <dgm:prSet presAssocID="{40900CDB-D221-4046-B35E-A0F37268D16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E83881CC-C642-4CFB-A315-CF2D0B525361}" type="pres">
      <dgm:prSet presAssocID="{40900CDB-D221-4046-B35E-A0F37268D16F}" presName="Name1" presStyleCnt="0"/>
      <dgm:spPr/>
    </dgm:pt>
    <dgm:pt modelId="{E5621FD8-12D4-475D-A22E-5B5076F75444}" type="pres">
      <dgm:prSet presAssocID="{40900CDB-D221-4046-B35E-A0F37268D16F}" presName="cycle" presStyleCnt="0"/>
      <dgm:spPr/>
    </dgm:pt>
    <dgm:pt modelId="{A3BC95A2-CAF7-40D2-A959-F833AA199850}" type="pres">
      <dgm:prSet presAssocID="{40900CDB-D221-4046-B35E-A0F37268D16F}" presName="srcNode" presStyleLbl="node1" presStyleIdx="0" presStyleCnt="3"/>
      <dgm:spPr/>
    </dgm:pt>
    <dgm:pt modelId="{715EC35B-4597-4A88-99D2-A79B610BD7DB}" type="pres">
      <dgm:prSet presAssocID="{40900CDB-D221-4046-B35E-A0F37268D16F}" presName="conn" presStyleLbl="parChTrans1D2" presStyleIdx="0" presStyleCnt="1"/>
      <dgm:spPr/>
      <dgm:t>
        <a:bodyPr/>
        <a:lstStyle/>
        <a:p>
          <a:endParaRPr lang="id-ID"/>
        </a:p>
      </dgm:t>
    </dgm:pt>
    <dgm:pt modelId="{23B1AD5D-70CD-4E6D-A390-3F9E6D146C89}" type="pres">
      <dgm:prSet presAssocID="{40900CDB-D221-4046-B35E-A0F37268D16F}" presName="extraNode" presStyleLbl="node1" presStyleIdx="0" presStyleCnt="3"/>
      <dgm:spPr/>
    </dgm:pt>
    <dgm:pt modelId="{25E26F8A-9C87-4F11-87AE-9056CF2F3925}" type="pres">
      <dgm:prSet presAssocID="{40900CDB-D221-4046-B35E-A0F37268D16F}" presName="dstNode" presStyleLbl="node1" presStyleIdx="0" presStyleCnt="3"/>
      <dgm:spPr/>
    </dgm:pt>
    <dgm:pt modelId="{80D0FB0B-4D3E-4AD1-9AB6-CBA27DC5BE53}" type="pres">
      <dgm:prSet presAssocID="{2BC27275-422C-48BD-A404-69283B3A1E9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F463064-F5E7-43B4-9556-E602BCDE9DE7}" type="pres">
      <dgm:prSet presAssocID="{2BC27275-422C-48BD-A404-69283B3A1E93}" presName="accent_1" presStyleCnt="0"/>
      <dgm:spPr/>
    </dgm:pt>
    <dgm:pt modelId="{CB6472CB-6940-46BB-9D7B-EC15D31CC973}" type="pres">
      <dgm:prSet presAssocID="{2BC27275-422C-48BD-A404-69283B3A1E93}" presName="accentRepeatNode" presStyleLbl="solidFgAcc1" presStyleIdx="0" presStyleCnt="3"/>
      <dgm:spPr/>
      <dgm:t>
        <a:bodyPr/>
        <a:lstStyle/>
        <a:p>
          <a:endParaRPr lang="id-ID"/>
        </a:p>
      </dgm:t>
    </dgm:pt>
    <dgm:pt modelId="{FAB23274-B336-40F2-902A-D6815FEC2817}" type="pres">
      <dgm:prSet presAssocID="{F2F48369-8770-4F6E-B0BA-88AC5F63B4D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605F2-890A-4B08-9564-324001F7150C}" type="pres">
      <dgm:prSet presAssocID="{F2F48369-8770-4F6E-B0BA-88AC5F63B4DF}" presName="accent_2" presStyleCnt="0"/>
      <dgm:spPr/>
    </dgm:pt>
    <dgm:pt modelId="{BB354C96-D10D-4206-9255-2E07AAB3D3D6}" type="pres">
      <dgm:prSet presAssocID="{F2F48369-8770-4F6E-B0BA-88AC5F63B4DF}" presName="accentRepeatNode" presStyleLbl="solidFgAcc1" presStyleIdx="1" presStyleCnt="3"/>
      <dgm:spPr/>
      <dgm:t>
        <a:bodyPr/>
        <a:lstStyle/>
        <a:p>
          <a:endParaRPr lang="en-US"/>
        </a:p>
      </dgm:t>
    </dgm:pt>
    <dgm:pt modelId="{DF1C8DE1-8136-4C24-A786-EFF05C892022}" type="pres">
      <dgm:prSet presAssocID="{C0545492-4666-45AD-AA0E-B630F0873FC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3353D-55C1-40BD-A5DB-48B026F5BF68}" type="pres">
      <dgm:prSet presAssocID="{C0545492-4666-45AD-AA0E-B630F0873FC9}" presName="accent_3" presStyleCnt="0"/>
      <dgm:spPr/>
    </dgm:pt>
    <dgm:pt modelId="{874CDD01-2759-4291-810F-2D97B728EF39}" type="pres">
      <dgm:prSet presAssocID="{C0545492-4666-45AD-AA0E-B630F0873FC9}" presName="accentRepeatNode" presStyleLbl="solidFgAcc1" presStyleIdx="2" presStyleCnt="3"/>
      <dgm:spPr/>
    </dgm:pt>
  </dgm:ptLst>
  <dgm:cxnLst>
    <dgm:cxn modelId="{64C736F2-F57E-4D1F-BC74-4909DF079C79}" srcId="{40900CDB-D221-4046-B35E-A0F37268D16F}" destId="{2BC27275-422C-48BD-A404-69283B3A1E93}" srcOrd="0" destOrd="0" parTransId="{9955A2EB-6F3C-44B8-9A05-6B022AC9B961}" sibTransId="{1AD81E59-F4A9-4DA9-849E-96BCEBE8CD3A}"/>
    <dgm:cxn modelId="{C3B32F02-6289-4C4E-9E4D-0DFF83C9CD06}" srcId="{40900CDB-D221-4046-B35E-A0F37268D16F}" destId="{F2F48369-8770-4F6E-B0BA-88AC5F63B4DF}" srcOrd="1" destOrd="0" parTransId="{5C94F242-1992-4E63-A564-35967BB7A574}" sibTransId="{496AD1F4-1FD3-4E0B-84B4-94644D0B6C65}"/>
    <dgm:cxn modelId="{0FC8E286-5F95-4AB6-81BD-EC9025B49B67}" srcId="{40900CDB-D221-4046-B35E-A0F37268D16F}" destId="{C0545492-4666-45AD-AA0E-B630F0873FC9}" srcOrd="2" destOrd="0" parTransId="{12955231-DA96-4D5B-9EF5-4B133F68955E}" sibTransId="{576465AA-8C44-4609-A793-13959687DE59}"/>
    <dgm:cxn modelId="{F92E39BB-DE9D-435A-B07F-3E1C937C7033}" type="presOf" srcId="{2BC27275-422C-48BD-A404-69283B3A1E93}" destId="{80D0FB0B-4D3E-4AD1-9AB6-CBA27DC5BE53}" srcOrd="0" destOrd="0" presId="urn:microsoft.com/office/officeart/2008/layout/VerticalCurvedList"/>
    <dgm:cxn modelId="{882290EC-0635-4070-88CD-D5D5B07C5E49}" type="presOf" srcId="{F2F48369-8770-4F6E-B0BA-88AC5F63B4DF}" destId="{FAB23274-B336-40F2-902A-D6815FEC2817}" srcOrd="0" destOrd="0" presId="urn:microsoft.com/office/officeart/2008/layout/VerticalCurvedList"/>
    <dgm:cxn modelId="{41ED8F95-BD15-4B03-9EAD-D139500C6644}" type="presOf" srcId="{40900CDB-D221-4046-B35E-A0F37268D16F}" destId="{D01A7034-95F3-4D4B-8446-812A7F3D029D}" srcOrd="0" destOrd="0" presId="urn:microsoft.com/office/officeart/2008/layout/VerticalCurvedList"/>
    <dgm:cxn modelId="{1BD48817-4D90-4A55-A95D-7F0A41938E9A}" type="presOf" srcId="{C0545492-4666-45AD-AA0E-B630F0873FC9}" destId="{DF1C8DE1-8136-4C24-A786-EFF05C892022}" srcOrd="0" destOrd="0" presId="urn:microsoft.com/office/officeart/2008/layout/VerticalCurvedList"/>
    <dgm:cxn modelId="{6711A331-6806-4F37-AEAC-A7F5FEA37547}" type="presOf" srcId="{1AD81E59-F4A9-4DA9-849E-96BCEBE8CD3A}" destId="{715EC35B-4597-4A88-99D2-A79B610BD7DB}" srcOrd="0" destOrd="0" presId="urn:microsoft.com/office/officeart/2008/layout/VerticalCurvedList"/>
    <dgm:cxn modelId="{46D51464-333F-4531-8940-BBFA5C5725C0}" type="presParOf" srcId="{D01A7034-95F3-4D4B-8446-812A7F3D029D}" destId="{E83881CC-C642-4CFB-A315-CF2D0B525361}" srcOrd="0" destOrd="0" presId="urn:microsoft.com/office/officeart/2008/layout/VerticalCurvedList"/>
    <dgm:cxn modelId="{E089FCEB-6049-4A04-9030-FBDB4573CF06}" type="presParOf" srcId="{E83881CC-C642-4CFB-A315-CF2D0B525361}" destId="{E5621FD8-12D4-475D-A22E-5B5076F75444}" srcOrd="0" destOrd="0" presId="urn:microsoft.com/office/officeart/2008/layout/VerticalCurvedList"/>
    <dgm:cxn modelId="{CC1BB944-5FB9-4741-95C6-C55453448249}" type="presParOf" srcId="{E5621FD8-12D4-475D-A22E-5B5076F75444}" destId="{A3BC95A2-CAF7-40D2-A959-F833AA199850}" srcOrd="0" destOrd="0" presId="urn:microsoft.com/office/officeart/2008/layout/VerticalCurvedList"/>
    <dgm:cxn modelId="{D8FABC62-ADFF-41D2-BAFD-B46D2F26EF02}" type="presParOf" srcId="{E5621FD8-12D4-475D-A22E-5B5076F75444}" destId="{715EC35B-4597-4A88-99D2-A79B610BD7DB}" srcOrd="1" destOrd="0" presId="urn:microsoft.com/office/officeart/2008/layout/VerticalCurvedList"/>
    <dgm:cxn modelId="{95CE5FB7-6807-4327-B096-8273148F3402}" type="presParOf" srcId="{E5621FD8-12D4-475D-A22E-5B5076F75444}" destId="{23B1AD5D-70CD-4E6D-A390-3F9E6D146C89}" srcOrd="2" destOrd="0" presId="urn:microsoft.com/office/officeart/2008/layout/VerticalCurvedList"/>
    <dgm:cxn modelId="{FEE703F2-C58C-4AF5-A943-96D10DC86166}" type="presParOf" srcId="{E5621FD8-12D4-475D-A22E-5B5076F75444}" destId="{25E26F8A-9C87-4F11-87AE-9056CF2F3925}" srcOrd="3" destOrd="0" presId="urn:microsoft.com/office/officeart/2008/layout/VerticalCurvedList"/>
    <dgm:cxn modelId="{326D0FC0-834A-40CF-BE5E-F150C6D07FFE}" type="presParOf" srcId="{E83881CC-C642-4CFB-A315-CF2D0B525361}" destId="{80D0FB0B-4D3E-4AD1-9AB6-CBA27DC5BE53}" srcOrd="1" destOrd="0" presId="urn:microsoft.com/office/officeart/2008/layout/VerticalCurvedList"/>
    <dgm:cxn modelId="{71A99AD3-B577-4DBB-81B7-5C8CD7DEEEEA}" type="presParOf" srcId="{E83881CC-C642-4CFB-A315-CF2D0B525361}" destId="{AF463064-F5E7-43B4-9556-E602BCDE9DE7}" srcOrd="2" destOrd="0" presId="urn:microsoft.com/office/officeart/2008/layout/VerticalCurvedList"/>
    <dgm:cxn modelId="{92D127EE-9385-4F9C-8B5E-05707EBAE978}" type="presParOf" srcId="{AF463064-F5E7-43B4-9556-E602BCDE9DE7}" destId="{CB6472CB-6940-46BB-9D7B-EC15D31CC973}" srcOrd="0" destOrd="0" presId="urn:microsoft.com/office/officeart/2008/layout/VerticalCurvedList"/>
    <dgm:cxn modelId="{3D94E5F4-C71C-41CE-B466-B5F272588455}" type="presParOf" srcId="{E83881CC-C642-4CFB-A315-CF2D0B525361}" destId="{FAB23274-B336-40F2-902A-D6815FEC2817}" srcOrd="3" destOrd="0" presId="urn:microsoft.com/office/officeart/2008/layout/VerticalCurvedList"/>
    <dgm:cxn modelId="{518DAB96-536F-44BB-8D2A-D2EBAB76C96D}" type="presParOf" srcId="{E83881CC-C642-4CFB-A315-CF2D0B525361}" destId="{9EE605F2-890A-4B08-9564-324001F7150C}" srcOrd="4" destOrd="0" presId="urn:microsoft.com/office/officeart/2008/layout/VerticalCurvedList"/>
    <dgm:cxn modelId="{0063B4EC-D6C8-45E9-BAEF-F38221DFDE4F}" type="presParOf" srcId="{9EE605F2-890A-4B08-9564-324001F7150C}" destId="{BB354C96-D10D-4206-9255-2E07AAB3D3D6}" srcOrd="0" destOrd="0" presId="urn:microsoft.com/office/officeart/2008/layout/VerticalCurvedList"/>
    <dgm:cxn modelId="{911B58D3-A6DB-4062-B7DC-096A1FFC5A3E}" type="presParOf" srcId="{E83881CC-C642-4CFB-A315-CF2D0B525361}" destId="{DF1C8DE1-8136-4C24-A786-EFF05C892022}" srcOrd="5" destOrd="0" presId="urn:microsoft.com/office/officeart/2008/layout/VerticalCurvedList"/>
    <dgm:cxn modelId="{2DF18D02-52F9-4BC2-9347-2C3EF88F0E26}" type="presParOf" srcId="{E83881CC-C642-4CFB-A315-CF2D0B525361}" destId="{5763353D-55C1-40BD-A5DB-48B026F5BF68}" srcOrd="6" destOrd="0" presId="urn:microsoft.com/office/officeart/2008/layout/VerticalCurvedList"/>
    <dgm:cxn modelId="{4ACD7654-B95E-49DD-B085-66862B0EB515}" type="presParOf" srcId="{5763353D-55C1-40BD-A5DB-48B026F5BF68}" destId="{874CDD01-2759-4291-810F-2D97B728EF3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900CDB-D221-4046-B35E-A0F37268D16F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2BC27275-422C-48BD-A404-69283B3A1E93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World Class University</a:t>
          </a:r>
          <a:endParaRPr lang="id-ID" b="1" dirty="0">
            <a:solidFill>
              <a:schemeClr val="bg1"/>
            </a:solidFill>
          </a:endParaRPr>
        </a:p>
      </dgm:t>
    </dgm:pt>
    <dgm:pt modelId="{9955A2EB-6F3C-44B8-9A05-6B022AC9B961}" type="parTrans" cxnId="{64C736F2-F57E-4D1F-BC74-4909DF079C79}">
      <dgm:prSet/>
      <dgm:spPr/>
      <dgm:t>
        <a:bodyPr/>
        <a:lstStyle/>
        <a:p>
          <a:endParaRPr lang="id-ID"/>
        </a:p>
      </dgm:t>
    </dgm:pt>
    <dgm:pt modelId="{1AD81E59-F4A9-4DA9-849E-96BCEBE8CD3A}" type="sibTrans" cxnId="{64C736F2-F57E-4D1F-BC74-4909DF079C79}">
      <dgm:prSet/>
      <dgm:spPr/>
      <dgm:t>
        <a:bodyPr/>
        <a:lstStyle/>
        <a:p>
          <a:endParaRPr lang="id-ID"/>
        </a:p>
      </dgm:t>
    </dgm:pt>
    <dgm:pt modelId="{F2F48369-8770-4F6E-B0BA-88AC5F63B4DF}">
      <dgm:prSet phldrT="[Text]"/>
      <dgm:spPr/>
      <dgm:t>
        <a:bodyPr/>
        <a:lstStyle/>
        <a:p>
          <a:r>
            <a:rPr lang="en-US" b="1" dirty="0" err="1" smtClean="0">
              <a:solidFill>
                <a:schemeClr val="bg1"/>
              </a:solidFill>
            </a:rPr>
            <a:t>Pendampingan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Akreditasi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Institusi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en-US" b="1" dirty="0" err="1" smtClean="0">
              <a:solidFill>
                <a:schemeClr val="bg1"/>
              </a:solidFill>
            </a:rPr>
            <a:t>dari</a:t>
          </a:r>
          <a:r>
            <a:rPr lang="en-US" b="1" dirty="0" smtClean="0">
              <a:solidFill>
                <a:schemeClr val="bg1"/>
              </a:solidFill>
            </a:rPr>
            <a:t> B </a:t>
          </a:r>
          <a:r>
            <a:rPr lang="en-US" b="1" dirty="0" err="1" smtClean="0">
              <a:solidFill>
                <a:schemeClr val="bg1"/>
              </a:solidFill>
            </a:rPr>
            <a:t>ke</a:t>
          </a:r>
          <a:r>
            <a:rPr lang="en-US" b="1" dirty="0" smtClean="0">
              <a:solidFill>
                <a:schemeClr val="bg1"/>
              </a:solidFill>
            </a:rPr>
            <a:t> A</a:t>
          </a:r>
          <a:endParaRPr lang="id-ID" b="1" dirty="0"/>
        </a:p>
      </dgm:t>
    </dgm:pt>
    <dgm:pt modelId="{5C94F242-1992-4E63-A564-35967BB7A574}" type="parTrans" cxnId="{C3B32F02-6289-4C4E-9E4D-0DFF83C9CD06}">
      <dgm:prSet/>
      <dgm:spPr/>
      <dgm:t>
        <a:bodyPr/>
        <a:lstStyle/>
        <a:p>
          <a:endParaRPr lang="id-ID"/>
        </a:p>
      </dgm:t>
    </dgm:pt>
    <dgm:pt modelId="{496AD1F4-1FD3-4E0B-84B4-94644D0B6C65}" type="sibTrans" cxnId="{C3B32F02-6289-4C4E-9E4D-0DFF83C9CD06}">
      <dgm:prSet/>
      <dgm:spPr/>
      <dgm:t>
        <a:bodyPr/>
        <a:lstStyle/>
        <a:p>
          <a:endParaRPr lang="id-ID"/>
        </a:p>
      </dgm:t>
    </dgm:pt>
    <dgm:pt modelId="{C0545492-4666-45AD-AA0E-B630F0873FC9}">
      <dgm:prSet phldrT="[Text]"/>
      <dgm:spPr/>
      <dgm:t>
        <a:bodyPr/>
        <a:lstStyle/>
        <a:p>
          <a:r>
            <a:rPr lang="en-US" b="1" dirty="0" err="1" smtClean="0"/>
            <a:t>Akreditasi</a:t>
          </a:r>
          <a:r>
            <a:rPr lang="en-US" b="1" dirty="0" smtClean="0"/>
            <a:t> </a:t>
          </a:r>
          <a:r>
            <a:rPr lang="en-US" b="1" dirty="0" err="1" smtClean="0"/>
            <a:t>Internasional</a:t>
          </a:r>
          <a:r>
            <a:rPr lang="en-US" b="1" dirty="0" smtClean="0"/>
            <a:t> </a:t>
          </a:r>
          <a:r>
            <a:rPr lang="en-US" b="1" dirty="0" err="1" smtClean="0"/>
            <a:t>dan</a:t>
          </a:r>
          <a:r>
            <a:rPr lang="en-US" b="1" dirty="0" smtClean="0"/>
            <a:t> </a:t>
          </a:r>
          <a:r>
            <a:rPr lang="en-US" b="1" dirty="0" err="1" smtClean="0"/>
            <a:t>Sertifikasi</a:t>
          </a:r>
          <a:endParaRPr lang="id-ID" b="1" dirty="0"/>
        </a:p>
      </dgm:t>
    </dgm:pt>
    <dgm:pt modelId="{12955231-DA96-4D5B-9EF5-4B133F68955E}" type="parTrans" cxnId="{0FC8E286-5F95-4AB6-81BD-EC9025B49B67}">
      <dgm:prSet/>
      <dgm:spPr/>
      <dgm:t>
        <a:bodyPr/>
        <a:lstStyle/>
        <a:p>
          <a:endParaRPr lang="en-US"/>
        </a:p>
      </dgm:t>
    </dgm:pt>
    <dgm:pt modelId="{576465AA-8C44-4609-A793-13959687DE59}" type="sibTrans" cxnId="{0FC8E286-5F95-4AB6-81BD-EC9025B49B67}">
      <dgm:prSet/>
      <dgm:spPr/>
      <dgm:t>
        <a:bodyPr/>
        <a:lstStyle/>
        <a:p>
          <a:endParaRPr lang="en-US"/>
        </a:p>
      </dgm:t>
    </dgm:pt>
    <dgm:pt modelId="{21E7F7D1-4DBD-47F5-8B13-9852DB16FC9B}">
      <dgm:prSet phldrT="[Text]"/>
      <dgm:spPr/>
      <dgm:t>
        <a:bodyPr/>
        <a:lstStyle/>
        <a:p>
          <a:r>
            <a:rPr lang="en-US" b="1" dirty="0" smtClean="0"/>
            <a:t>Lam-PT</a:t>
          </a:r>
          <a:endParaRPr lang="id-ID" b="1" dirty="0"/>
        </a:p>
      </dgm:t>
    </dgm:pt>
    <dgm:pt modelId="{1AB35BF3-5192-4C35-A088-3C6CE3D2A6D4}" type="parTrans" cxnId="{8453E210-EF72-41E0-B7AE-7C918F94EA65}">
      <dgm:prSet/>
      <dgm:spPr/>
      <dgm:t>
        <a:bodyPr/>
        <a:lstStyle/>
        <a:p>
          <a:endParaRPr lang="en-US"/>
        </a:p>
      </dgm:t>
    </dgm:pt>
    <dgm:pt modelId="{21629D51-87E8-46A8-9CBC-DA1C6D4B51C1}" type="sibTrans" cxnId="{8453E210-EF72-41E0-B7AE-7C918F94EA65}">
      <dgm:prSet/>
      <dgm:spPr/>
      <dgm:t>
        <a:bodyPr/>
        <a:lstStyle/>
        <a:p>
          <a:endParaRPr lang="en-US"/>
        </a:p>
      </dgm:t>
    </dgm:pt>
    <dgm:pt modelId="{B9FC11B2-70E7-48BC-8457-A83B7DE69634}">
      <dgm:prSet phldrT="[Text]"/>
      <dgm:spPr/>
      <dgm:t>
        <a:bodyPr/>
        <a:lstStyle/>
        <a:p>
          <a:r>
            <a:rPr lang="en-US" b="1" dirty="0" err="1" smtClean="0"/>
            <a:t>Revitalisasi</a:t>
          </a:r>
          <a:r>
            <a:rPr lang="en-US" b="1" dirty="0" smtClean="0"/>
            <a:t> </a:t>
          </a:r>
          <a:r>
            <a:rPr lang="en-US" b="1" dirty="0" err="1" smtClean="0"/>
            <a:t>Pendidikan</a:t>
          </a:r>
          <a:r>
            <a:rPr lang="en-US" b="1" dirty="0" smtClean="0"/>
            <a:t> </a:t>
          </a:r>
          <a:r>
            <a:rPr lang="en-US" b="1" dirty="0" err="1" smtClean="0"/>
            <a:t>Tinggi</a:t>
          </a:r>
          <a:r>
            <a:rPr lang="en-US" b="1" dirty="0" smtClean="0"/>
            <a:t> </a:t>
          </a:r>
          <a:r>
            <a:rPr lang="en-US" b="1" dirty="0" err="1" smtClean="0"/>
            <a:t>Vokasi</a:t>
          </a:r>
          <a:endParaRPr lang="id-ID" b="1" dirty="0"/>
        </a:p>
      </dgm:t>
    </dgm:pt>
    <dgm:pt modelId="{40449449-839D-4890-A011-E936D4D8716E}" type="parTrans" cxnId="{A80DF9C5-B64F-4820-B99F-6DF6DBC1399B}">
      <dgm:prSet/>
      <dgm:spPr/>
    </dgm:pt>
    <dgm:pt modelId="{335BC16B-4C34-400A-A1BB-C958F90EE903}" type="sibTrans" cxnId="{A80DF9C5-B64F-4820-B99F-6DF6DBC1399B}">
      <dgm:prSet/>
      <dgm:spPr/>
    </dgm:pt>
    <dgm:pt modelId="{D01A7034-95F3-4D4B-8446-812A7F3D029D}" type="pres">
      <dgm:prSet presAssocID="{40900CDB-D221-4046-B35E-A0F37268D16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d-ID"/>
        </a:p>
      </dgm:t>
    </dgm:pt>
    <dgm:pt modelId="{E83881CC-C642-4CFB-A315-CF2D0B525361}" type="pres">
      <dgm:prSet presAssocID="{40900CDB-D221-4046-B35E-A0F37268D16F}" presName="Name1" presStyleCnt="0"/>
      <dgm:spPr/>
    </dgm:pt>
    <dgm:pt modelId="{E5621FD8-12D4-475D-A22E-5B5076F75444}" type="pres">
      <dgm:prSet presAssocID="{40900CDB-D221-4046-B35E-A0F37268D16F}" presName="cycle" presStyleCnt="0"/>
      <dgm:spPr/>
    </dgm:pt>
    <dgm:pt modelId="{A3BC95A2-CAF7-40D2-A959-F833AA199850}" type="pres">
      <dgm:prSet presAssocID="{40900CDB-D221-4046-B35E-A0F37268D16F}" presName="srcNode" presStyleLbl="node1" presStyleIdx="0" presStyleCnt="5"/>
      <dgm:spPr/>
    </dgm:pt>
    <dgm:pt modelId="{715EC35B-4597-4A88-99D2-A79B610BD7DB}" type="pres">
      <dgm:prSet presAssocID="{40900CDB-D221-4046-B35E-A0F37268D16F}" presName="conn" presStyleLbl="parChTrans1D2" presStyleIdx="0" presStyleCnt="1"/>
      <dgm:spPr/>
      <dgm:t>
        <a:bodyPr/>
        <a:lstStyle/>
        <a:p>
          <a:endParaRPr lang="id-ID"/>
        </a:p>
      </dgm:t>
    </dgm:pt>
    <dgm:pt modelId="{23B1AD5D-70CD-4E6D-A390-3F9E6D146C89}" type="pres">
      <dgm:prSet presAssocID="{40900CDB-D221-4046-B35E-A0F37268D16F}" presName="extraNode" presStyleLbl="node1" presStyleIdx="0" presStyleCnt="5"/>
      <dgm:spPr/>
    </dgm:pt>
    <dgm:pt modelId="{25E26F8A-9C87-4F11-87AE-9056CF2F3925}" type="pres">
      <dgm:prSet presAssocID="{40900CDB-D221-4046-B35E-A0F37268D16F}" presName="dstNode" presStyleLbl="node1" presStyleIdx="0" presStyleCnt="5"/>
      <dgm:spPr/>
    </dgm:pt>
    <dgm:pt modelId="{80D0FB0B-4D3E-4AD1-9AB6-CBA27DC5BE53}" type="pres">
      <dgm:prSet presAssocID="{2BC27275-422C-48BD-A404-69283B3A1E93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F463064-F5E7-43B4-9556-E602BCDE9DE7}" type="pres">
      <dgm:prSet presAssocID="{2BC27275-422C-48BD-A404-69283B3A1E93}" presName="accent_1" presStyleCnt="0"/>
      <dgm:spPr/>
    </dgm:pt>
    <dgm:pt modelId="{CB6472CB-6940-46BB-9D7B-EC15D31CC973}" type="pres">
      <dgm:prSet presAssocID="{2BC27275-422C-48BD-A404-69283B3A1E93}" presName="accentRepeatNode" presStyleLbl="solidFgAcc1" presStyleIdx="0" presStyleCnt="5"/>
      <dgm:spPr/>
      <dgm:t>
        <a:bodyPr/>
        <a:lstStyle/>
        <a:p>
          <a:endParaRPr lang="id-ID"/>
        </a:p>
      </dgm:t>
    </dgm:pt>
    <dgm:pt modelId="{FAB23274-B336-40F2-902A-D6815FEC2817}" type="pres">
      <dgm:prSet presAssocID="{F2F48369-8770-4F6E-B0BA-88AC5F63B4D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605F2-890A-4B08-9564-324001F7150C}" type="pres">
      <dgm:prSet presAssocID="{F2F48369-8770-4F6E-B0BA-88AC5F63B4DF}" presName="accent_2" presStyleCnt="0"/>
      <dgm:spPr/>
    </dgm:pt>
    <dgm:pt modelId="{BB354C96-D10D-4206-9255-2E07AAB3D3D6}" type="pres">
      <dgm:prSet presAssocID="{F2F48369-8770-4F6E-B0BA-88AC5F63B4DF}" presName="accentRepeatNode" presStyleLbl="solidFgAcc1" presStyleIdx="1" presStyleCnt="5"/>
      <dgm:spPr/>
      <dgm:t>
        <a:bodyPr/>
        <a:lstStyle/>
        <a:p>
          <a:endParaRPr lang="en-US"/>
        </a:p>
      </dgm:t>
    </dgm:pt>
    <dgm:pt modelId="{DF1C8DE1-8136-4C24-A786-EFF05C892022}" type="pres">
      <dgm:prSet presAssocID="{C0545492-4666-45AD-AA0E-B630F0873FC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63353D-55C1-40BD-A5DB-48B026F5BF68}" type="pres">
      <dgm:prSet presAssocID="{C0545492-4666-45AD-AA0E-B630F0873FC9}" presName="accent_3" presStyleCnt="0"/>
      <dgm:spPr/>
    </dgm:pt>
    <dgm:pt modelId="{874CDD01-2759-4291-810F-2D97B728EF39}" type="pres">
      <dgm:prSet presAssocID="{C0545492-4666-45AD-AA0E-B630F0873FC9}" presName="accentRepeatNode" presStyleLbl="solidFgAcc1" presStyleIdx="2" presStyleCnt="5"/>
      <dgm:spPr/>
    </dgm:pt>
    <dgm:pt modelId="{FDD04523-8753-404F-9EC8-62327BC68674}" type="pres">
      <dgm:prSet presAssocID="{21E7F7D1-4DBD-47F5-8B13-9852DB16FC9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9D599-1AFB-4298-A722-4F644D80CEE8}" type="pres">
      <dgm:prSet presAssocID="{21E7F7D1-4DBD-47F5-8B13-9852DB16FC9B}" presName="accent_4" presStyleCnt="0"/>
      <dgm:spPr/>
    </dgm:pt>
    <dgm:pt modelId="{08A00893-1C8E-4E9D-AD4C-8A9D33C9E0CF}" type="pres">
      <dgm:prSet presAssocID="{21E7F7D1-4DBD-47F5-8B13-9852DB16FC9B}" presName="accentRepeatNode" presStyleLbl="solidFgAcc1" presStyleIdx="3" presStyleCnt="5"/>
      <dgm:spPr/>
    </dgm:pt>
    <dgm:pt modelId="{124553CD-8F4B-4B36-B439-30172488E04E}" type="pres">
      <dgm:prSet presAssocID="{B9FC11B2-70E7-48BC-8457-A83B7DE6963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98C306-C867-4632-A458-BAD345A27F44}" type="pres">
      <dgm:prSet presAssocID="{B9FC11B2-70E7-48BC-8457-A83B7DE69634}" presName="accent_5" presStyleCnt="0"/>
      <dgm:spPr/>
    </dgm:pt>
    <dgm:pt modelId="{7600CE72-2564-4CCA-A991-933F3739523C}" type="pres">
      <dgm:prSet presAssocID="{B9FC11B2-70E7-48BC-8457-A83B7DE69634}" presName="accentRepeatNode" presStyleLbl="solidFgAcc1" presStyleIdx="4" presStyleCnt="5"/>
      <dgm:spPr/>
    </dgm:pt>
  </dgm:ptLst>
  <dgm:cxnLst>
    <dgm:cxn modelId="{8453E210-EF72-41E0-B7AE-7C918F94EA65}" srcId="{40900CDB-D221-4046-B35E-A0F37268D16F}" destId="{21E7F7D1-4DBD-47F5-8B13-9852DB16FC9B}" srcOrd="3" destOrd="0" parTransId="{1AB35BF3-5192-4C35-A088-3C6CE3D2A6D4}" sibTransId="{21629D51-87E8-46A8-9CBC-DA1C6D4B51C1}"/>
    <dgm:cxn modelId="{64C736F2-F57E-4D1F-BC74-4909DF079C79}" srcId="{40900CDB-D221-4046-B35E-A0F37268D16F}" destId="{2BC27275-422C-48BD-A404-69283B3A1E93}" srcOrd="0" destOrd="0" parTransId="{9955A2EB-6F3C-44B8-9A05-6B022AC9B961}" sibTransId="{1AD81E59-F4A9-4DA9-849E-96BCEBE8CD3A}"/>
    <dgm:cxn modelId="{71396CFA-4169-4A94-9FBB-38B79B93FEDE}" type="presOf" srcId="{2BC27275-422C-48BD-A404-69283B3A1E93}" destId="{80D0FB0B-4D3E-4AD1-9AB6-CBA27DC5BE53}" srcOrd="0" destOrd="0" presId="urn:microsoft.com/office/officeart/2008/layout/VerticalCurvedList"/>
    <dgm:cxn modelId="{C3B32F02-6289-4C4E-9E4D-0DFF83C9CD06}" srcId="{40900CDB-D221-4046-B35E-A0F37268D16F}" destId="{F2F48369-8770-4F6E-B0BA-88AC5F63B4DF}" srcOrd="1" destOrd="0" parTransId="{5C94F242-1992-4E63-A564-35967BB7A574}" sibTransId="{496AD1F4-1FD3-4E0B-84B4-94644D0B6C65}"/>
    <dgm:cxn modelId="{51D4B88B-485D-4AAE-B5E5-FF3B59AA0642}" type="presOf" srcId="{C0545492-4666-45AD-AA0E-B630F0873FC9}" destId="{DF1C8DE1-8136-4C24-A786-EFF05C892022}" srcOrd="0" destOrd="0" presId="urn:microsoft.com/office/officeart/2008/layout/VerticalCurvedList"/>
    <dgm:cxn modelId="{0FC8E286-5F95-4AB6-81BD-EC9025B49B67}" srcId="{40900CDB-D221-4046-B35E-A0F37268D16F}" destId="{C0545492-4666-45AD-AA0E-B630F0873FC9}" srcOrd="2" destOrd="0" parTransId="{12955231-DA96-4D5B-9EF5-4B133F68955E}" sibTransId="{576465AA-8C44-4609-A793-13959687DE59}"/>
    <dgm:cxn modelId="{F587AAEE-5189-4280-9006-15FE92F518FC}" type="presOf" srcId="{F2F48369-8770-4F6E-B0BA-88AC5F63B4DF}" destId="{FAB23274-B336-40F2-902A-D6815FEC2817}" srcOrd="0" destOrd="0" presId="urn:microsoft.com/office/officeart/2008/layout/VerticalCurvedList"/>
    <dgm:cxn modelId="{23F48C57-2A6D-475B-AFEC-CC243F8D267E}" type="presOf" srcId="{B9FC11B2-70E7-48BC-8457-A83B7DE69634}" destId="{124553CD-8F4B-4B36-B439-30172488E04E}" srcOrd="0" destOrd="0" presId="urn:microsoft.com/office/officeart/2008/layout/VerticalCurvedList"/>
    <dgm:cxn modelId="{FC2660C4-B68B-44A5-8823-A4918FF26A26}" type="presOf" srcId="{40900CDB-D221-4046-B35E-A0F37268D16F}" destId="{D01A7034-95F3-4D4B-8446-812A7F3D029D}" srcOrd="0" destOrd="0" presId="urn:microsoft.com/office/officeart/2008/layout/VerticalCurvedList"/>
    <dgm:cxn modelId="{5D7D09D3-91FE-43E1-B51B-4A04332BA640}" type="presOf" srcId="{21E7F7D1-4DBD-47F5-8B13-9852DB16FC9B}" destId="{FDD04523-8753-404F-9EC8-62327BC68674}" srcOrd="0" destOrd="0" presId="urn:microsoft.com/office/officeart/2008/layout/VerticalCurvedList"/>
    <dgm:cxn modelId="{1C7DA890-AE6C-4F56-A3C0-4481D7E1D07A}" type="presOf" srcId="{1AD81E59-F4A9-4DA9-849E-96BCEBE8CD3A}" destId="{715EC35B-4597-4A88-99D2-A79B610BD7DB}" srcOrd="0" destOrd="0" presId="urn:microsoft.com/office/officeart/2008/layout/VerticalCurvedList"/>
    <dgm:cxn modelId="{A80DF9C5-B64F-4820-B99F-6DF6DBC1399B}" srcId="{40900CDB-D221-4046-B35E-A0F37268D16F}" destId="{B9FC11B2-70E7-48BC-8457-A83B7DE69634}" srcOrd="4" destOrd="0" parTransId="{40449449-839D-4890-A011-E936D4D8716E}" sibTransId="{335BC16B-4C34-400A-A1BB-C958F90EE903}"/>
    <dgm:cxn modelId="{434071CB-E59B-4A7F-B3CF-97DC68C0DECE}" type="presParOf" srcId="{D01A7034-95F3-4D4B-8446-812A7F3D029D}" destId="{E83881CC-C642-4CFB-A315-CF2D0B525361}" srcOrd="0" destOrd="0" presId="urn:microsoft.com/office/officeart/2008/layout/VerticalCurvedList"/>
    <dgm:cxn modelId="{91023074-E236-4227-9CE9-2E6D45EE4420}" type="presParOf" srcId="{E83881CC-C642-4CFB-A315-CF2D0B525361}" destId="{E5621FD8-12D4-475D-A22E-5B5076F75444}" srcOrd="0" destOrd="0" presId="urn:microsoft.com/office/officeart/2008/layout/VerticalCurvedList"/>
    <dgm:cxn modelId="{08959911-5A90-44D2-870E-B8D1B1609F53}" type="presParOf" srcId="{E5621FD8-12D4-475D-A22E-5B5076F75444}" destId="{A3BC95A2-CAF7-40D2-A959-F833AA199850}" srcOrd="0" destOrd="0" presId="urn:microsoft.com/office/officeart/2008/layout/VerticalCurvedList"/>
    <dgm:cxn modelId="{74AD65F4-7605-4681-BF7F-97B8EB2D1501}" type="presParOf" srcId="{E5621FD8-12D4-475D-A22E-5B5076F75444}" destId="{715EC35B-4597-4A88-99D2-A79B610BD7DB}" srcOrd="1" destOrd="0" presId="urn:microsoft.com/office/officeart/2008/layout/VerticalCurvedList"/>
    <dgm:cxn modelId="{DCA660BA-CD74-4BEB-BA78-D799A050C3FE}" type="presParOf" srcId="{E5621FD8-12D4-475D-A22E-5B5076F75444}" destId="{23B1AD5D-70CD-4E6D-A390-3F9E6D146C89}" srcOrd="2" destOrd="0" presId="urn:microsoft.com/office/officeart/2008/layout/VerticalCurvedList"/>
    <dgm:cxn modelId="{C256D699-29A5-4C82-B3B8-6A9F968B5BD7}" type="presParOf" srcId="{E5621FD8-12D4-475D-A22E-5B5076F75444}" destId="{25E26F8A-9C87-4F11-87AE-9056CF2F3925}" srcOrd="3" destOrd="0" presId="urn:microsoft.com/office/officeart/2008/layout/VerticalCurvedList"/>
    <dgm:cxn modelId="{5D25775C-624F-46E6-A2A7-1A5035FAE6EB}" type="presParOf" srcId="{E83881CC-C642-4CFB-A315-CF2D0B525361}" destId="{80D0FB0B-4D3E-4AD1-9AB6-CBA27DC5BE53}" srcOrd="1" destOrd="0" presId="urn:microsoft.com/office/officeart/2008/layout/VerticalCurvedList"/>
    <dgm:cxn modelId="{0400D876-E98D-409F-96EC-478CC978BCC2}" type="presParOf" srcId="{E83881CC-C642-4CFB-A315-CF2D0B525361}" destId="{AF463064-F5E7-43B4-9556-E602BCDE9DE7}" srcOrd="2" destOrd="0" presId="urn:microsoft.com/office/officeart/2008/layout/VerticalCurvedList"/>
    <dgm:cxn modelId="{CEC0362D-DED0-4DD0-A7D4-F38463FECD60}" type="presParOf" srcId="{AF463064-F5E7-43B4-9556-E602BCDE9DE7}" destId="{CB6472CB-6940-46BB-9D7B-EC15D31CC973}" srcOrd="0" destOrd="0" presId="urn:microsoft.com/office/officeart/2008/layout/VerticalCurvedList"/>
    <dgm:cxn modelId="{238F5AD3-7F86-47B8-827D-69303867D4F7}" type="presParOf" srcId="{E83881CC-C642-4CFB-A315-CF2D0B525361}" destId="{FAB23274-B336-40F2-902A-D6815FEC2817}" srcOrd="3" destOrd="0" presId="urn:microsoft.com/office/officeart/2008/layout/VerticalCurvedList"/>
    <dgm:cxn modelId="{53B5C2A5-B848-487D-B6B6-DBA9E48B7133}" type="presParOf" srcId="{E83881CC-C642-4CFB-A315-CF2D0B525361}" destId="{9EE605F2-890A-4B08-9564-324001F7150C}" srcOrd="4" destOrd="0" presId="urn:microsoft.com/office/officeart/2008/layout/VerticalCurvedList"/>
    <dgm:cxn modelId="{19B3F983-D9AC-4FE9-9E88-F8DA81130CD6}" type="presParOf" srcId="{9EE605F2-890A-4B08-9564-324001F7150C}" destId="{BB354C96-D10D-4206-9255-2E07AAB3D3D6}" srcOrd="0" destOrd="0" presId="urn:microsoft.com/office/officeart/2008/layout/VerticalCurvedList"/>
    <dgm:cxn modelId="{BD3F212E-B91A-4A74-89F6-67427836105F}" type="presParOf" srcId="{E83881CC-C642-4CFB-A315-CF2D0B525361}" destId="{DF1C8DE1-8136-4C24-A786-EFF05C892022}" srcOrd="5" destOrd="0" presId="urn:microsoft.com/office/officeart/2008/layout/VerticalCurvedList"/>
    <dgm:cxn modelId="{8CA358DF-3B65-4A53-AB02-1214507D3C08}" type="presParOf" srcId="{E83881CC-C642-4CFB-A315-CF2D0B525361}" destId="{5763353D-55C1-40BD-A5DB-48B026F5BF68}" srcOrd="6" destOrd="0" presId="urn:microsoft.com/office/officeart/2008/layout/VerticalCurvedList"/>
    <dgm:cxn modelId="{CCD390D8-E9F5-40CD-A9FE-65606D7A8A73}" type="presParOf" srcId="{5763353D-55C1-40BD-A5DB-48B026F5BF68}" destId="{874CDD01-2759-4291-810F-2D97B728EF39}" srcOrd="0" destOrd="0" presId="urn:microsoft.com/office/officeart/2008/layout/VerticalCurvedList"/>
    <dgm:cxn modelId="{11802C48-8DA3-4647-9021-C7135C1DA2DD}" type="presParOf" srcId="{E83881CC-C642-4CFB-A315-CF2D0B525361}" destId="{FDD04523-8753-404F-9EC8-62327BC68674}" srcOrd="7" destOrd="0" presId="urn:microsoft.com/office/officeart/2008/layout/VerticalCurvedList"/>
    <dgm:cxn modelId="{F6C34B58-AA41-4B81-80BF-15DC3EC24817}" type="presParOf" srcId="{E83881CC-C642-4CFB-A315-CF2D0B525361}" destId="{3539D599-1AFB-4298-A722-4F644D80CEE8}" srcOrd="8" destOrd="0" presId="urn:microsoft.com/office/officeart/2008/layout/VerticalCurvedList"/>
    <dgm:cxn modelId="{AEE5C93F-2114-4952-9358-FB54CF02CD1D}" type="presParOf" srcId="{3539D599-1AFB-4298-A722-4F644D80CEE8}" destId="{08A00893-1C8E-4E9D-AD4C-8A9D33C9E0CF}" srcOrd="0" destOrd="0" presId="urn:microsoft.com/office/officeart/2008/layout/VerticalCurvedList"/>
    <dgm:cxn modelId="{D43D6002-292C-4467-8DEC-B5B467187D5C}" type="presParOf" srcId="{E83881CC-C642-4CFB-A315-CF2D0B525361}" destId="{124553CD-8F4B-4B36-B439-30172488E04E}" srcOrd="9" destOrd="0" presId="urn:microsoft.com/office/officeart/2008/layout/VerticalCurvedList"/>
    <dgm:cxn modelId="{2F52217D-A9A1-4570-9704-D0FB6AEBC0A8}" type="presParOf" srcId="{E83881CC-C642-4CFB-A315-CF2D0B525361}" destId="{EA98C306-C867-4632-A458-BAD345A27F44}" srcOrd="10" destOrd="0" presId="urn:microsoft.com/office/officeart/2008/layout/VerticalCurvedList"/>
    <dgm:cxn modelId="{D9567D0C-0C2E-4306-88CF-24E6028711F3}" type="presParOf" srcId="{EA98C306-C867-4632-A458-BAD345A27F44}" destId="{7600CE72-2564-4CCA-A991-933F3739523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E0A7F2-3056-449E-9495-42B8C12A7785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ACD9BE8-9DF7-434C-8592-8A155F3A03C8}">
      <dgm:prSet phldrT="[Text]" custT="1"/>
      <dgm:spPr/>
      <dgm:t>
        <a:bodyPr/>
        <a:lstStyle/>
        <a:p>
          <a:r>
            <a:rPr lang="en-US" sz="1200" dirty="0" err="1" smtClean="0"/>
            <a:t>Akreditasi</a:t>
          </a:r>
          <a:r>
            <a:rPr lang="en-US" sz="1200" dirty="0" smtClean="0"/>
            <a:t> BAN-PT/LAM-PT C</a:t>
          </a:r>
          <a:endParaRPr lang="en-US" sz="1200" dirty="0"/>
        </a:p>
      </dgm:t>
    </dgm:pt>
    <dgm:pt modelId="{9AC05899-34F7-44EE-A593-3EEE37626B33}" type="parTrans" cxnId="{6B06C616-191F-42D5-B586-5509C7FC353B}">
      <dgm:prSet/>
      <dgm:spPr/>
      <dgm:t>
        <a:bodyPr/>
        <a:lstStyle/>
        <a:p>
          <a:endParaRPr lang="en-US" sz="1200"/>
        </a:p>
      </dgm:t>
    </dgm:pt>
    <dgm:pt modelId="{0DF21CC5-C6FB-4B80-886B-1111F6B2932A}" type="sibTrans" cxnId="{6B06C616-191F-42D5-B586-5509C7FC353B}">
      <dgm:prSet/>
      <dgm:spPr/>
      <dgm:t>
        <a:bodyPr/>
        <a:lstStyle/>
        <a:p>
          <a:endParaRPr lang="en-US" sz="1200"/>
        </a:p>
      </dgm:t>
    </dgm:pt>
    <dgm:pt modelId="{6F6D10D3-645D-4386-BBED-1571399B049A}">
      <dgm:prSet phldrT="[Text]" custT="1"/>
      <dgm:spPr/>
      <dgm:t>
        <a:bodyPr/>
        <a:lstStyle/>
        <a:p>
          <a:r>
            <a:rPr lang="en-US" sz="1200" dirty="0" err="1" smtClean="0"/>
            <a:t>Akreditasi</a:t>
          </a:r>
          <a:r>
            <a:rPr lang="en-US" sz="1200" dirty="0" smtClean="0"/>
            <a:t> BAN-PT/LAM-PT B</a:t>
          </a:r>
          <a:endParaRPr lang="en-US" sz="1200" dirty="0"/>
        </a:p>
      </dgm:t>
    </dgm:pt>
    <dgm:pt modelId="{4F9F568F-C878-4FE3-A58D-22CB988AE6AB}" type="parTrans" cxnId="{CA02F2E2-F44D-4C97-A5EF-CC9BE14623AE}">
      <dgm:prSet/>
      <dgm:spPr/>
      <dgm:t>
        <a:bodyPr/>
        <a:lstStyle/>
        <a:p>
          <a:endParaRPr lang="en-US" sz="1200"/>
        </a:p>
      </dgm:t>
    </dgm:pt>
    <dgm:pt modelId="{38BD866C-F2E5-4D5A-992C-445FED3D14EB}" type="sibTrans" cxnId="{CA02F2E2-F44D-4C97-A5EF-CC9BE14623AE}">
      <dgm:prSet/>
      <dgm:spPr/>
      <dgm:t>
        <a:bodyPr/>
        <a:lstStyle/>
        <a:p>
          <a:endParaRPr lang="en-US" sz="1200"/>
        </a:p>
      </dgm:t>
    </dgm:pt>
    <dgm:pt modelId="{A80AFE8F-DB3A-4C55-A74A-2CB52943E637}">
      <dgm:prSet phldrT="[Text]" custT="1"/>
      <dgm:spPr/>
      <dgm:t>
        <a:bodyPr/>
        <a:lstStyle/>
        <a:p>
          <a:r>
            <a:rPr lang="en-US" sz="1200" dirty="0" err="1" smtClean="0"/>
            <a:t>Akreditasi</a:t>
          </a:r>
          <a:r>
            <a:rPr lang="en-US" sz="1200" dirty="0" smtClean="0"/>
            <a:t> BAN-PT/LAM-PT A</a:t>
          </a:r>
          <a:endParaRPr lang="en-US" sz="1200" dirty="0"/>
        </a:p>
      </dgm:t>
    </dgm:pt>
    <dgm:pt modelId="{223E45B4-5346-4E87-B79F-FABC672977CB}" type="parTrans" cxnId="{64A7D369-83A0-4ED6-97CE-8B85DB13693B}">
      <dgm:prSet/>
      <dgm:spPr/>
      <dgm:t>
        <a:bodyPr/>
        <a:lstStyle/>
        <a:p>
          <a:endParaRPr lang="en-US" sz="1200"/>
        </a:p>
      </dgm:t>
    </dgm:pt>
    <dgm:pt modelId="{6D0DFB75-E89A-4D12-872E-8AE980E2FC8E}" type="sibTrans" cxnId="{64A7D369-83A0-4ED6-97CE-8B85DB13693B}">
      <dgm:prSet/>
      <dgm:spPr/>
      <dgm:t>
        <a:bodyPr/>
        <a:lstStyle/>
        <a:p>
          <a:endParaRPr lang="en-US" sz="1200"/>
        </a:p>
      </dgm:t>
    </dgm:pt>
    <dgm:pt modelId="{571A0054-6D91-4805-AECF-3135FC102867}">
      <dgm:prSet phldrT="[Text]" custT="1"/>
      <dgm:spPr/>
      <dgm:t>
        <a:bodyPr/>
        <a:lstStyle/>
        <a:p>
          <a:r>
            <a:rPr lang="en-US" sz="1200" dirty="0" err="1" smtClean="0"/>
            <a:t>Akreditasi</a:t>
          </a:r>
          <a:r>
            <a:rPr lang="en-US" sz="1200" dirty="0" smtClean="0"/>
            <a:t> </a:t>
          </a:r>
          <a:r>
            <a:rPr lang="en-US" sz="1200" dirty="0" err="1" smtClean="0"/>
            <a:t>Internasional</a:t>
          </a:r>
          <a:endParaRPr lang="en-US" sz="1200" dirty="0"/>
        </a:p>
      </dgm:t>
    </dgm:pt>
    <dgm:pt modelId="{EDB18729-7BF8-4A36-B7E8-318E2E02D0BA}" type="parTrans" cxnId="{3BB127C6-B9E3-485C-A547-44BE4AB42520}">
      <dgm:prSet/>
      <dgm:spPr/>
      <dgm:t>
        <a:bodyPr/>
        <a:lstStyle/>
        <a:p>
          <a:endParaRPr lang="en-US" sz="1200"/>
        </a:p>
      </dgm:t>
    </dgm:pt>
    <dgm:pt modelId="{CCC0309E-FC63-4A6D-B6D9-345A10AEBCBF}" type="sibTrans" cxnId="{3BB127C6-B9E3-485C-A547-44BE4AB42520}">
      <dgm:prSet/>
      <dgm:spPr/>
      <dgm:t>
        <a:bodyPr/>
        <a:lstStyle/>
        <a:p>
          <a:endParaRPr lang="en-US" sz="1200"/>
        </a:p>
      </dgm:t>
    </dgm:pt>
    <dgm:pt modelId="{5AFF26F3-4B1F-4E25-A964-FA76B6864A39}" type="pres">
      <dgm:prSet presAssocID="{43E0A7F2-3056-449E-9495-42B8C12A7785}" presName="arrowDiagram" presStyleCnt="0">
        <dgm:presLayoutVars>
          <dgm:chMax val="5"/>
          <dgm:dir/>
          <dgm:resizeHandles val="exact"/>
        </dgm:presLayoutVars>
      </dgm:prSet>
      <dgm:spPr/>
    </dgm:pt>
    <dgm:pt modelId="{9FE270AA-FF73-4C71-AD0F-B975AE526793}" type="pres">
      <dgm:prSet presAssocID="{43E0A7F2-3056-449E-9495-42B8C12A7785}" presName="arrow" presStyleLbl="bgShp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B08C131-6EA3-4145-A28C-9AADA88ADD55}" type="pres">
      <dgm:prSet presAssocID="{43E0A7F2-3056-449E-9495-42B8C12A7785}" presName="arrowDiagram4" presStyleCnt="0"/>
      <dgm:spPr/>
    </dgm:pt>
    <dgm:pt modelId="{F2893541-9E8A-4C2E-8215-08388C3BBCA4}" type="pres">
      <dgm:prSet presAssocID="{FACD9BE8-9DF7-434C-8592-8A155F3A03C8}" presName="bullet4a" presStyleLbl="node1" presStyleIdx="0" presStyleCnt="4"/>
      <dgm:spPr/>
    </dgm:pt>
    <dgm:pt modelId="{8E2066BC-F9AB-410A-93DD-E876C4C604C0}" type="pres">
      <dgm:prSet presAssocID="{FACD9BE8-9DF7-434C-8592-8A155F3A03C8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76820-4B11-4766-981E-FCCE7FFC23CF}" type="pres">
      <dgm:prSet presAssocID="{6F6D10D3-645D-4386-BBED-1571399B049A}" presName="bullet4b" presStyleLbl="node1" presStyleIdx="1" presStyleCnt="4"/>
      <dgm:spPr/>
    </dgm:pt>
    <dgm:pt modelId="{83124D5B-1055-4610-AA53-892C60F35F61}" type="pres">
      <dgm:prSet presAssocID="{6F6D10D3-645D-4386-BBED-1571399B049A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DD2260-164A-46F7-B405-86F95E3C1487}" type="pres">
      <dgm:prSet presAssocID="{A80AFE8F-DB3A-4C55-A74A-2CB52943E637}" presName="bullet4c" presStyleLbl="node1" presStyleIdx="2" presStyleCnt="4"/>
      <dgm:spPr/>
    </dgm:pt>
    <dgm:pt modelId="{8D24F5B0-7546-496B-9584-DC580D4B1C0C}" type="pres">
      <dgm:prSet presAssocID="{A80AFE8F-DB3A-4C55-A74A-2CB52943E637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2D8E59-D7CD-46D9-964D-3397E03A6A02}" type="pres">
      <dgm:prSet presAssocID="{571A0054-6D91-4805-AECF-3135FC102867}" presName="bullet4d" presStyleLbl="node1" presStyleIdx="3" presStyleCnt="4"/>
      <dgm:spPr/>
    </dgm:pt>
    <dgm:pt modelId="{1B1A9377-C776-4617-B631-589F1CAA3227}" type="pres">
      <dgm:prSet presAssocID="{571A0054-6D91-4805-AECF-3135FC102867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4AD806-23C9-4864-8860-BE5911633E5F}" type="presOf" srcId="{A80AFE8F-DB3A-4C55-A74A-2CB52943E637}" destId="{8D24F5B0-7546-496B-9584-DC580D4B1C0C}" srcOrd="0" destOrd="0" presId="urn:microsoft.com/office/officeart/2005/8/layout/arrow2"/>
    <dgm:cxn modelId="{A7BBE7C0-69EA-4C84-9A08-9054CDEA838A}" type="presOf" srcId="{571A0054-6D91-4805-AECF-3135FC102867}" destId="{1B1A9377-C776-4617-B631-589F1CAA3227}" srcOrd="0" destOrd="0" presId="urn:microsoft.com/office/officeart/2005/8/layout/arrow2"/>
    <dgm:cxn modelId="{3BB127C6-B9E3-485C-A547-44BE4AB42520}" srcId="{43E0A7F2-3056-449E-9495-42B8C12A7785}" destId="{571A0054-6D91-4805-AECF-3135FC102867}" srcOrd="3" destOrd="0" parTransId="{EDB18729-7BF8-4A36-B7E8-318E2E02D0BA}" sibTransId="{CCC0309E-FC63-4A6D-B6D9-345A10AEBCBF}"/>
    <dgm:cxn modelId="{0EC47E4B-026A-43D3-8807-31555ADC01C4}" type="presOf" srcId="{6F6D10D3-645D-4386-BBED-1571399B049A}" destId="{83124D5B-1055-4610-AA53-892C60F35F61}" srcOrd="0" destOrd="0" presId="urn:microsoft.com/office/officeart/2005/8/layout/arrow2"/>
    <dgm:cxn modelId="{9948E452-A7E9-4B4E-9915-D89A9673DABA}" type="presOf" srcId="{43E0A7F2-3056-449E-9495-42B8C12A7785}" destId="{5AFF26F3-4B1F-4E25-A964-FA76B6864A39}" srcOrd="0" destOrd="0" presId="urn:microsoft.com/office/officeart/2005/8/layout/arrow2"/>
    <dgm:cxn modelId="{64A7D369-83A0-4ED6-97CE-8B85DB13693B}" srcId="{43E0A7F2-3056-449E-9495-42B8C12A7785}" destId="{A80AFE8F-DB3A-4C55-A74A-2CB52943E637}" srcOrd="2" destOrd="0" parTransId="{223E45B4-5346-4E87-B79F-FABC672977CB}" sibTransId="{6D0DFB75-E89A-4D12-872E-8AE980E2FC8E}"/>
    <dgm:cxn modelId="{CA02F2E2-F44D-4C97-A5EF-CC9BE14623AE}" srcId="{43E0A7F2-3056-449E-9495-42B8C12A7785}" destId="{6F6D10D3-645D-4386-BBED-1571399B049A}" srcOrd="1" destOrd="0" parTransId="{4F9F568F-C878-4FE3-A58D-22CB988AE6AB}" sibTransId="{38BD866C-F2E5-4D5A-992C-445FED3D14EB}"/>
    <dgm:cxn modelId="{49B76EC6-24AA-4A92-95AB-791045959E57}" type="presOf" srcId="{FACD9BE8-9DF7-434C-8592-8A155F3A03C8}" destId="{8E2066BC-F9AB-410A-93DD-E876C4C604C0}" srcOrd="0" destOrd="0" presId="urn:microsoft.com/office/officeart/2005/8/layout/arrow2"/>
    <dgm:cxn modelId="{6B06C616-191F-42D5-B586-5509C7FC353B}" srcId="{43E0A7F2-3056-449E-9495-42B8C12A7785}" destId="{FACD9BE8-9DF7-434C-8592-8A155F3A03C8}" srcOrd="0" destOrd="0" parTransId="{9AC05899-34F7-44EE-A593-3EEE37626B33}" sibTransId="{0DF21CC5-C6FB-4B80-886B-1111F6B2932A}"/>
    <dgm:cxn modelId="{C0DBB8ED-4FAE-4932-A262-DBBD29F72D15}" type="presParOf" srcId="{5AFF26F3-4B1F-4E25-A964-FA76B6864A39}" destId="{9FE270AA-FF73-4C71-AD0F-B975AE526793}" srcOrd="0" destOrd="0" presId="urn:microsoft.com/office/officeart/2005/8/layout/arrow2"/>
    <dgm:cxn modelId="{B2DBA86B-7033-492F-9309-6A7AE462837F}" type="presParOf" srcId="{5AFF26F3-4B1F-4E25-A964-FA76B6864A39}" destId="{3B08C131-6EA3-4145-A28C-9AADA88ADD55}" srcOrd="1" destOrd="0" presId="urn:microsoft.com/office/officeart/2005/8/layout/arrow2"/>
    <dgm:cxn modelId="{1709415D-2237-4B6C-BD4A-94FA218F5637}" type="presParOf" srcId="{3B08C131-6EA3-4145-A28C-9AADA88ADD55}" destId="{F2893541-9E8A-4C2E-8215-08388C3BBCA4}" srcOrd="0" destOrd="0" presId="urn:microsoft.com/office/officeart/2005/8/layout/arrow2"/>
    <dgm:cxn modelId="{139444CF-753E-4E9C-A7CA-6E635C8A1E84}" type="presParOf" srcId="{3B08C131-6EA3-4145-A28C-9AADA88ADD55}" destId="{8E2066BC-F9AB-410A-93DD-E876C4C604C0}" srcOrd="1" destOrd="0" presId="urn:microsoft.com/office/officeart/2005/8/layout/arrow2"/>
    <dgm:cxn modelId="{BE0A78E0-2684-45EF-A5A6-4FC06B53EE33}" type="presParOf" srcId="{3B08C131-6EA3-4145-A28C-9AADA88ADD55}" destId="{BCE76820-4B11-4766-981E-FCCE7FFC23CF}" srcOrd="2" destOrd="0" presId="urn:microsoft.com/office/officeart/2005/8/layout/arrow2"/>
    <dgm:cxn modelId="{FD5379E2-58E7-4847-BAE4-EBCE56998945}" type="presParOf" srcId="{3B08C131-6EA3-4145-A28C-9AADA88ADD55}" destId="{83124D5B-1055-4610-AA53-892C60F35F61}" srcOrd="3" destOrd="0" presId="urn:microsoft.com/office/officeart/2005/8/layout/arrow2"/>
    <dgm:cxn modelId="{ECAC29D7-2F26-4CCA-B681-B4EAE0056CD0}" type="presParOf" srcId="{3B08C131-6EA3-4145-A28C-9AADA88ADD55}" destId="{20DD2260-164A-46F7-B405-86F95E3C1487}" srcOrd="4" destOrd="0" presId="urn:microsoft.com/office/officeart/2005/8/layout/arrow2"/>
    <dgm:cxn modelId="{91DBC3AD-B25F-4EA4-AE56-E1497B6FFDEC}" type="presParOf" srcId="{3B08C131-6EA3-4145-A28C-9AADA88ADD55}" destId="{8D24F5B0-7546-496B-9584-DC580D4B1C0C}" srcOrd="5" destOrd="0" presId="urn:microsoft.com/office/officeart/2005/8/layout/arrow2"/>
    <dgm:cxn modelId="{6B3D41F3-BAFB-4951-9C46-B9C5BDB6184A}" type="presParOf" srcId="{3B08C131-6EA3-4145-A28C-9AADA88ADD55}" destId="{AC2D8E59-D7CD-46D9-964D-3397E03A6A02}" srcOrd="6" destOrd="0" presId="urn:microsoft.com/office/officeart/2005/8/layout/arrow2"/>
    <dgm:cxn modelId="{B71CBD24-59CF-47BC-952E-512253775697}" type="presParOf" srcId="{3B08C131-6EA3-4145-A28C-9AADA88ADD55}" destId="{1B1A9377-C776-4617-B631-589F1CAA3227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E0A7F2-3056-449E-9495-42B8C12A7785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FACD9BE8-9DF7-434C-8592-8A155F3A03C8}">
      <dgm:prSet phldrT="[Text]" custT="1"/>
      <dgm:spPr/>
      <dgm:t>
        <a:bodyPr/>
        <a:lstStyle/>
        <a:p>
          <a:r>
            <a:rPr lang="en-US" sz="1400" dirty="0" err="1" smtClean="0"/>
            <a:t>Sertifikasi</a:t>
          </a:r>
          <a:r>
            <a:rPr lang="en-US" sz="1400" dirty="0" smtClean="0"/>
            <a:t> </a:t>
          </a:r>
          <a:r>
            <a:rPr lang="en-US" sz="1400" dirty="0" err="1" smtClean="0"/>
            <a:t>Nasional</a:t>
          </a:r>
          <a:r>
            <a:rPr lang="en-US" sz="1400" dirty="0" smtClean="0"/>
            <a:t> </a:t>
          </a:r>
          <a:r>
            <a:rPr lang="en-US" sz="1400" dirty="0" err="1" smtClean="0"/>
            <a:t>Lulusan</a:t>
          </a:r>
          <a:endParaRPr lang="en-US" sz="1400" dirty="0"/>
        </a:p>
      </dgm:t>
    </dgm:pt>
    <dgm:pt modelId="{9AC05899-34F7-44EE-A593-3EEE37626B33}" type="parTrans" cxnId="{6B06C616-191F-42D5-B586-5509C7FC353B}">
      <dgm:prSet/>
      <dgm:spPr/>
      <dgm:t>
        <a:bodyPr/>
        <a:lstStyle/>
        <a:p>
          <a:endParaRPr lang="en-US" sz="1400"/>
        </a:p>
      </dgm:t>
    </dgm:pt>
    <dgm:pt modelId="{0DF21CC5-C6FB-4B80-886B-1111F6B2932A}" type="sibTrans" cxnId="{6B06C616-191F-42D5-B586-5509C7FC353B}">
      <dgm:prSet/>
      <dgm:spPr/>
      <dgm:t>
        <a:bodyPr/>
        <a:lstStyle/>
        <a:p>
          <a:endParaRPr lang="en-US" sz="1400"/>
        </a:p>
      </dgm:t>
    </dgm:pt>
    <dgm:pt modelId="{6F6D10D3-645D-4386-BBED-1571399B049A}">
      <dgm:prSet phldrT="[Text]" custT="1"/>
      <dgm:spPr/>
      <dgm:t>
        <a:bodyPr/>
        <a:lstStyle/>
        <a:p>
          <a:r>
            <a:rPr lang="en-US" sz="1400" dirty="0" err="1" smtClean="0"/>
            <a:t>Sertifikasi</a:t>
          </a:r>
          <a:r>
            <a:rPr lang="en-US" sz="1400" dirty="0" smtClean="0"/>
            <a:t> </a:t>
          </a:r>
          <a:r>
            <a:rPr lang="en-US" sz="1400" dirty="0" err="1" smtClean="0"/>
            <a:t>Internasional</a:t>
          </a:r>
          <a:r>
            <a:rPr lang="en-US" sz="1400" dirty="0" smtClean="0"/>
            <a:t> </a:t>
          </a:r>
          <a:r>
            <a:rPr lang="en-US" sz="1400" dirty="0" err="1" smtClean="0"/>
            <a:t>Lulusan</a:t>
          </a:r>
          <a:endParaRPr lang="en-US" sz="1400" dirty="0"/>
        </a:p>
      </dgm:t>
    </dgm:pt>
    <dgm:pt modelId="{4F9F568F-C878-4FE3-A58D-22CB988AE6AB}" type="parTrans" cxnId="{CA02F2E2-F44D-4C97-A5EF-CC9BE14623AE}">
      <dgm:prSet/>
      <dgm:spPr/>
      <dgm:t>
        <a:bodyPr/>
        <a:lstStyle/>
        <a:p>
          <a:endParaRPr lang="en-US" sz="1400"/>
        </a:p>
      </dgm:t>
    </dgm:pt>
    <dgm:pt modelId="{38BD866C-F2E5-4D5A-992C-445FED3D14EB}" type="sibTrans" cxnId="{CA02F2E2-F44D-4C97-A5EF-CC9BE14623AE}">
      <dgm:prSet/>
      <dgm:spPr/>
      <dgm:t>
        <a:bodyPr/>
        <a:lstStyle/>
        <a:p>
          <a:endParaRPr lang="en-US" sz="1400"/>
        </a:p>
      </dgm:t>
    </dgm:pt>
    <dgm:pt modelId="{5AFF26F3-4B1F-4E25-A964-FA76B6864A39}" type="pres">
      <dgm:prSet presAssocID="{43E0A7F2-3056-449E-9495-42B8C12A7785}" presName="arrowDiagram" presStyleCnt="0">
        <dgm:presLayoutVars>
          <dgm:chMax val="5"/>
          <dgm:dir/>
          <dgm:resizeHandles val="exact"/>
        </dgm:presLayoutVars>
      </dgm:prSet>
      <dgm:spPr/>
    </dgm:pt>
    <dgm:pt modelId="{9FE270AA-FF73-4C71-AD0F-B975AE526793}" type="pres">
      <dgm:prSet presAssocID="{43E0A7F2-3056-449E-9495-42B8C12A7785}" presName="arrow" presStyleLbl="bgShp" presStyleIdx="0" presStyleCnt="1" custAng="365070" custLinFactNeighborX="-42500" custLinFactNeighborY="-2348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4FF1E2A-BF4F-4095-94DE-4F11CE75699E}" type="pres">
      <dgm:prSet presAssocID="{43E0A7F2-3056-449E-9495-42B8C12A7785}" presName="arrowDiagram2" presStyleCnt="0"/>
      <dgm:spPr/>
    </dgm:pt>
    <dgm:pt modelId="{D5BF177A-231D-44C4-9EB6-708512588672}" type="pres">
      <dgm:prSet presAssocID="{FACD9BE8-9DF7-434C-8592-8A155F3A03C8}" presName="bullet2a" presStyleLbl="node1" presStyleIdx="0" presStyleCnt="2" custLinFactX="-200000" custLinFactY="69065" custLinFactNeighborX="-285714" custLinFactNeighborY="100000"/>
      <dgm:spPr/>
    </dgm:pt>
    <dgm:pt modelId="{12759161-F990-4415-B770-27C480C27BCB}" type="pres">
      <dgm:prSet presAssocID="{FACD9BE8-9DF7-434C-8592-8A155F3A03C8}" presName="textBox2a" presStyleLbl="revTx" presStyleIdx="0" presStyleCnt="2" custLinFactNeighborX="-50000" custLinFactNeighborY="156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B98F0-3E06-4A64-82AA-2039B75AC8AA}" type="pres">
      <dgm:prSet presAssocID="{6F6D10D3-645D-4386-BBED-1571399B049A}" presName="bullet2b" presStyleLbl="node1" presStyleIdx="1" presStyleCnt="2" custLinFactX="187500" custLinFactNeighborX="200000" custLinFactNeighborY="-79861"/>
      <dgm:spPr/>
    </dgm:pt>
    <dgm:pt modelId="{59CE2883-52A1-4735-9EAE-648C534B9B72}" type="pres">
      <dgm:prSet presAssocID="{6F6D10D3-645D-4386-BBED-1571399B049A}" presName="textBox2b" presStyleLbl="revTx" presStyleIdx="1" presStyleCnt="2" custLinFactNeighborX="24444" custLinFactNeighborY="12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02F2E2-F44D-4C97-A5EF-CC9BE14623AE}" srcId="{43E0A7F2-3056-449E-9495-42B8C12A7785}" destId="{6F6D10D3-645D-4386-BBED-1571399B049A}" srcOrd="1" destOrd="0" parTransId="{4F9F568F-C878-4FE3-A58D-22CB988AE6AB}" sibTransId="{38BD866C-F2E5-4D5A-992C-445FED3D14EB}"/>
    <dgm:cxn modelId="{F3D53526-4F46-462B-AE92-07A8CCE15AF5}" type="presOf" srcId="{FACD9BE8-9DF7-434C-8592-8A155F3A03C8}" destId="{12759161-F990-4415-B770-27C480C27BCB}" srcOrd="0" destOrd="0" presId="urn:microsoft.com/office/officeart/2005/8/layout/arrow2"/>
    <dgm:cxn modelId="{F064411C-9BB3-4010-8648-3E9D8D5B38A4}" type="presOf" srcId="{43E0A7F2-3056-449E-9495-42B8C12A7785}" destId="{5AFF26F3-4B1F-4E25-A964-FA76B6864A39}" srcOrd="0" destOrd="0" presId="urn:microsoft.com/office/officeart/2005/8/layout/arrow2"/>
    <dgm:cxn modelId="{6B06C616-191F-42D5-B586-5509C7FC353B}" srcId="{43E0A7F2-3056-449E-9495-42B8C12A7785}" destId="{FACD9BE8-9DF7-434C-8592-8A155F3A03C8}" srcOrd="0" destOrd="0" parTransId="{9AC05899-34F7-44EE-A593-3EEE37626B33}" sibTransId="{0DF21CC5-C6FB-4B80-886B-1111F6B2932A}"/>
    <dgm:cxn modelId="{67EE79A3-2AAD-4317-961D-A441B1A31463}" type="presOf" srcId="{6F6D10D3-645D-4386-BBED-1571399B049A}" destId="{59CE2883-52A1-4735-9EAE-648C534B9B72}" srcOrd="0" destOrd="0" presId="urn:microsoft.com/office/officeart/2005/8/layout/arrow2"/>
    <dgm:cxn modelId="{D388D41F-1072-4CDF-AD0F-B919B94F0784}" type="presParOf" srcId="{5AFF26F3-4B1F-4E25-A964-FA76B6864A39}" destId="{9FE270AA-FF73-4C71-AD0F-B975AE526793}" srcOrd="0" destOrd="0" presId="urn:microsoft.com/office/officeart/2005/8/layout/arrow2"/>
    <dgm:cxn modelId="{90871CF6-7A6C-4CFC-B141-9344B90170E7}" type="presParOf" srcId="{5AFF26F3-4B1F-4E25-A964-FA76B6864A39}" destId="{F4FF1E2A-BF4F-4095-94DE-4F11CE75699E}" srcOrd="1" destOrd="0" presId="urn:microsoft.com/office/officeart/2005/8/layout/arrow2"/>
    <dgm:cxn modelId="{A2974B7E-133F-4AAE-9E8F-2CC29150C1ED}" type="presParOf" srcId="{F4FF1E2A-BF4F-4095-94DE-4F11CE75699E}" destId="{D5BF177A-231D-44C4-9EB6-708512588672}" srcOrd="0" destOrd="0" presId="urn:microsoft.com/office/officeart/2005/8/layout/arrow2"/>
    <dgm:cxn modelId="{ECA54E0A-9044-49D3-A612-BAAF8E8092DC}" type="presParOf" srcId="{F4FF1E2A-BF4F-4095-94DE-4F11CE75699E}" destId="{12759161-F990-4415-B770-27C480C27BCB}" srcOrd="1" destOrd="0" presId="urn:microsoft.com/office/officeart/2005/8/layout/arrow2"/>
    <dgm:cxn modelId="{1D713C7F-65D0-4436-AF6B-A9BDD35033F8}" type="presParOf" srcId="{F4FF1E2A-BF4F-4095-94DE-4F11CE75699E}" destId="{7BDB98F0-3E06-4A64-82AA-2039B75AC8AA}" srcOrd="2" destOrd="0" presId="urn:microsoft.com/office/officeart/2005/8/layout/arrow2"/>
    <dgm:cxn modelId="{0644AED5-0321-4566-BB41-3F76FB229942}" type="presParOf" srcId="{F4FF1E2A-BF4F-4095-94DE-4F11CE75699E}" destId="{59CE2883-52A1-4735-9EAE-648C534B9B72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EC35B-4597-4A88-99D2-A79B610BD7DB}">
      <dsp:nvSpPr>
        <dsp:cNvPr id="0" name=""/>
        <dsp:cNvSpPr/>
      </dsp:nvSpPr>
      <dsp:spPr>
        <a:xfrm>
          <a:off x="-5312393" y="-813628"/>
          <a:ext cx="6326256" cy="6326256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D0FB0B-4D3E-4AD1-9AB6-CBA27DC5BE53}">
      <dsp:nvSpPr>
        <dsp:cNvPr id="0" name=""/>
        <dsp:cNvSpPr/>
      </dsp:nvSpPr>
      <dsp:spPr>
        <a:xfrm>
          <a:off x="652221" y="469900"/>
          <a:ext cx="7131532" cy="939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596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>
              <a:solidFill>
                <a:schemeClr val="bg1"/>
              </a:solidFill>
            </a:rPr>
            <a:t>Tanggungjawab</a:t>
          </a:r>
          <a:r>
            <a:rPr lang="en-US" sz="2800" b="1" kern="1200" dirty="0" smtClean="0">
              <a:solidFill>
                <a:schemeClr val="bg1"/>
              </a:solidFill>
            </a:rPr>
            <a:t> </a:t>
          </a:r>
          <a:r>
            <a:rPr lang="en-US" sz="2800" b="1" kern="1200" dirty="0" err="1" smtClean="0">
              <a:solidFill>
                <a:schemeClr val="bg1"/>
              </a:solidFill>
            </a:rPr>
            <a:t>Kemristekdikti</a:t>
          </a:r>
          <a:r>
            <a:rPr lang="en-US" sz="2800" b="1" kern="1200" dirty="0" smtClean="0">
              <a:solidFill>
                <a:schemeClr val="bg1"/>
              </a:solidFill>
            </a:rPr>
            <a:t> </a:t>
          </a:r>
          <a:r>
            <a:rPr lang="en-US" sz="2800" b="1" kern="1200" dirty="0" err="1" smtClean="0">
              <a:solidFill>
                <a:schemeClr val="bg1"/>
              </a:solidFill>
            </a:rPr>
            <a:t>dan</a:t>
          </a:r>
          <a:r>
            <a:rPr lang="en-US" sz="2800" b="1" kern="1200" dirty="0" smtClean="0">
              <a:solidFill>
                <a:schemeClr val="bg1"/>
              </a:solidFill>
            </a:rPr>
            <a:t> Target </a:t>
          </a:r>
          <a:r>
            <a:rPr lang="en-US" sz="2800" b="1" kern="1200" dirty="0" err="1" smtClean="0">
              <a:solidFill>
                <a:schemeClr val="bg1"/>
              </a:solidFill>
            </a:rPr>
            <a:t>Ditjend</a:t>
          </a:r>
          <a:r>
            <a:rPr lang="en-US" sz="2800" b="1" kern="1200" dirty="0" smtClean="0">
              <a:solidFill>
                <a:schemeClr val="bg1"/>
              </a:solidFill>
            </a:rPr>
            <a:t> </a:t>
          </a:r>
          <a:r>
            <a:rPr lang="en-US" sz="2800" b="1" kern="1200" dirty="0" err="1" smtClean="0">
              <a:solidFill>
                <a:schemeClr val="bg1"/>
              </a:solidFill>
            </a:rPr>
            <a:t>Kelembagaan</a:t>
          </a:r>
          <a:endParaRPr lang="id-ID" sz="2800" b="1" kern="1200" dirty="0">
            <a:solidFill>
              <a:schemeClr val="bg1"/>
            </a:solidFill>
          </a:endParaRPr>
        </a:p>
      </dsp:txBody>
      <dsp:txXfrm>
        <a:off x="652221" y="469900"/>
        <a:ext cx="7131532" cy="939800"/>
      </dsp:txXfrm>
    </dsp:sp>
    <dsp:sp modelId="{CB6472CB-6940-46BB-9D7B-EC15D31CC973}">
      <dsp:nvSpPr>
        <dsp:cNvPr id="0" name=""/>
        <dsp:cNvSpPr/>
      </dsp:nvSpPr>
      <dsp:spPr>
        <a:xfrm>
          <a:off x="64846" y="352425"/>
          <a:ext cx="1174750" cy="1174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23274-B336-40F2-902A-D6815FEC2817}">
      <dsp:nvSpPr>
        <dsp:cNvPr id="0" name=""/>
        <dsp:cNvSpPr/>
      </dsp:nvSpPr>
      <dsp:spPr>
        <a:xfrm>
          <a:off x="993838" y="1879600"/>
          <a:ext cx="6789915" cy="939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596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Program </a:t>
          </a:r>
          <a:r>
            <a:rPr lang="en-US" sz="2800" b="1" kern="1200" dirty="0" err="1" smtClean="0">
              <a:solidFill>
                <a:schemeClr val="bg1"/>
              </a:solidFill>
            </a:rPr>
            <a:t>Prioritas</a:t>
          </a:r>
          <a:r>
            <a:rPr lang="en-US" sz="2800" b="1" kern="1200" dirty="0" smtClean="0">
              <a:solidFill>
                <a:schemeClr val="bg1"/>
              </a:solidFill>
            </a:rPr>
            <a:t> </a:t>
          </a:r>
          <a:r>
            <a:rPr lang="en-US" sz="2800" b="1" kern="1200" dirty="0" err="1" smtClean="0">
              <a:solidFill>
                <a:schemeClr val="bg1"/>
              </a:solidFill>
            </a:rPr>
            <a:t>Ditjend</a:t>
          </a:r>
          <a:r>
            <a:rPr lang="en-US" sz="2800" b="1" kern="1200" dirty="0" smtClean="0">
              <a:solidFill>
                <a:schemeClr val="bg1"/>
              </a:solidFill>
            </a:rPr>
            <a:t> </a:t>
          </a:r>
          <a:r>
            <a:rPr lang="en-US" sz="2800" b="1" kern="1200" dirty="0" err="1" smtClean="0">
              <a:solidFill>
                <a:schemeClr val="bg1"/>
              </a:solidFill>
            </a:rPr>
            <a:t>Kelembagaan</a:t>
          </a:r>
          <a:endParaRPr lang="id-ID" sz="2800" b="1" kern="1200" dirty="0"/>
        </a:p>
      </dsp:txBody>
      <dsp:txXfrm>
        <a:off x="993838" y="1879600"/>
        <a:ext cx="6789915" cy="939800"/>
      </dsp:txXfrm>
    </dsp:sp>
    <dsp:sp modelId="{BB354C96-D10D-4206-9255-2E07AAB3D3D6}">
      <dsp:nvSpPr>
        <dsp:cNvPr id="0" name=""/>
        <dsp:cNvSpPr/>
      </dsp:nvSpPr>
      <dsp:spPr>
        <a:xfrm>
          <a:off x="406463" y="1762125"/>
          <a:ext cx="1174750" cy="1174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1C8DE1-8136-4C24-A786-EFF05C892022}">
      <dsp:nvSpPr>
        <dsp:cNvPr id="0" name=""/>
        <dsp:cNvSpPr/>
      </dsp:nvSpPr>
      <dsp:spPr>
        <a:xfrm>
          <a:off x="652221" y="3289300"/>
          <a:ext cx="7131532" cy="939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596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Catatan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untuk</a:t>
          </a:r>
          <a:r>
            <a:rPr lang="en-US" sz="2800" b="1" kern="1200" dirty="0" smtClean="0"/>
            <a:t> BAN-PT</a:t>
          </a:r>
          <a:endParaRPr lang="id-ID" sz="2800" b="1" kern="1200" dirty="0"/>
        </a:p>
      </dsp:txBody>
      <dsp:txXfrm>
        <a:off x="652221" y="3289300"/>
        <a:ext cx="7131532" cy="939800"/>
      </dsp:txXfrm>
    </dsp:sp>
    <dsp:sp modelId="{874CDD01-2759-4291-810F-2D97B728EF39}">
      <dsp:nvSpPr>
        <dsp:cNvPr id="0" name=""/>
        <dsp:cNvSpPr/>
      </dsp:nvSpPr>
      <dsp:spPr>
        <a:xfrm>
          <a:off x="64846" y="3171824"/>
          <a:ext cx="1174750" cy="1174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EC35B-4597-4A88-99D2-A79B610BD7DB}">
      <dsp:nvSpPr>
        <dsp:cNvPr id="0" name=""/>
        <dsp:cNvSpPr/>
      </dsp:nvSpPr>
      <dsp:spPr>
        <a:xfrm>
          <a:off x="-5312763" y="-813628"/>
          <a:ext cx="6326256" cy="6326256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D0FB0B-4D3E-4AD1-9AB6-CBA27DC5BE53}">
      <dsp:nvSpPr>
        <dsp:cNvPr id="0" name=""/>
        <dsp:cNvSpPr/>
      </dsp:nvSpPr>
      <dsp:spPr>
        <a:xfrm>
          <a:off x="443216" y="293593"/>
          <a:ext cx="7340168" cy="587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378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</a:rPr>
            <a:t>World Class University</a:t>
          </a:r>
          <a:endParaRPr lang="id-ID" sz="2600" b="1" kern="1200" dirty="0">
            <a:solidFill>
              <a:schemeClr val="bg1"/>
            </a:solidFill>
          </a:endParaRPr>
        </a:p>
      </dsp:txBody>
      <dsp:txXfrm>
        <a:off x="443216" y="293593"/>
        <a:ext cx="7340168" cy="587562"/>
      </dsp:txXfrm>
    </dsp:sp>
    <dsp:sp modelId="{CB6472CB-6940-46BB-9D7B-EC15D31CC973}">
      <dsp:nvSpPr>
        <dsp:cNvPr id="0" name=""/>
        <dsp:cNvSpPr/>
      </dsp:nvSpPr>
      <dsp:spPr>
        <a:xfrm>
          <a:off x="75989" y="220148"/>
          <a:ext cx="734453" cy="73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23274-B336-40F2-902A-D6815FEC2817}">
      <dsp:nvSpPr>
        <dsp:cNvPr id="0" name=""/>
        <dsp:cNvSpPr/>
      </dsp:nvSpPr>
      <dsp:spPr>
        <a:xfrm>
          <a:off x="864246" y="1174656"/>
          <a:ext cx="6919137" cy="587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378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err="1" smtClean="0">
              <a:solidFill>
                <a:schemeClr val="bg1"/>
              </a:solidFill>
            </a:rPr>
            <a:t>Pendampingan</a:t>
          </a:r>
          <a:r>
            <a:rPr lang="en-US" sz="2600" b="1" kern="1200" dirty="0" smtClean="0">
              <a:solidFill>
                <a:schemeClr val="bg1"/>
              </a:solidFill>
            </a:rPr>
            <a:t> </a:t>
          </a:r>
          <a:r>
            <a:rPr lang="en-US" sz="2600" b="1" kern="1200" dirty="0" err="1" smtClean="0">
              <a:solidFill>
                <a:schemeClr val="bg1"/>
              </a:solidFill>
            </a:rPr>
            <a:t>Akreditasi</a:t>
          </a:r>
          <a:r>
            <a:rPr lang="en-US" sz="2600" b="1" kern="1200" dirty="0" smtClean="0">
              <a:solidFill>
                <a:schemeClr val="bg1"/>
              </a:solidFill>
            </a:rPr>
            <a:t> </a:t>
          </a:r>
          <a:r>
            <a:rPr lang="en-US" sz="2600" b="1" kern="1200" dirty="0" err="1" smtClean="0">
              <a:solidFill>
                <a:schemeClr val="bg1"/>
              </a:solidFill>
            </a:rPr>
            <a:t>Institusi</a:t>
          </a:r>
          <a:r>
            <a:rPr lang="en-US" sz="2600" b="1" kern="1200" dirty="0" smtClean="0">
              <a:solidFill>
                <a:schemeClr val="bg1"/>
              </a:solidFill>
            </a:rPr>
            <a:t> </a:t>
          </a:r>
          <a:r>
            <a:rPr lang="en-US" sz="2600" b="1" kern="1200" dirty="0" err="1" smtClean="0">
              <a:solidFill>
                <a:schemeClr val="bg1"/>
              </a:solidFill>
            </a:rPr>
            <a:t>dari</a:t>
          </a:r>
          <a:r>
            <a:rPr lang="en-US" sz="2600" b="1" kern="1200" dirty="0" smtClean="0">
              <a:solidFill>
                <a:schemeClr val="bg1"/>
              </a:solidFill>
            </a:rPr>
            <a:t> B </a:t>
          </a:r>
          <a:r>
            <a:rPr lang="en-US" sz="2600" b="1" kern="1200" dirty="0" err="1" smtClean="0">
              <a:solidFill>
                <a:schemeClr val="bg1"/>
              </a:solidFill>
            </a:rPr>
            <a:t>ke</a:t>
          </a:r>
          <a:r>
            <a:rPr lang="en-US" sz="2600" b="1" kern="1200" dirty="0" smtClean="0">
              <a:solidFill>
                <a:schemeClr val="bg1"/>
              </a:solidFill>
            </a:rPr>
            <a:t> A</a:t>
          </a:r>
          <a:endParaRPr lang="id-ID" sz="2600" b="1" kern="1200" dirty="0"/>
        </a:p>
      </dsp:txBody>
      <dsp:txXfrm>
        <a:off x="864246" y="1174656"/>
        <a:ext cx="6919137" cy="587562"/>
      </dsp:txXfrm>
    </dsp:sp>
    <dsp:sp modelId="{BB354C96-D10D-4206-9255-2E07AAB3D3D6}">
      <dsp:nvSpPr>
        <dsp:cNvPr id="0" name=""/>
        <dsp:cNvSpPr/>
      </dsp:nvSpPr>
      <dsp:spPr>
        <a:xfrm>
          <a:off x="497019" y="1101210"/>
          <a:ext cx="734453" cy="73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1C8DE1-8136-4C24-A786-EFF05C892022}">
      <dsp:nvSpPr>
        <dsp:cNvPr id="0" name=""/>
        <dsp:cNvSpPr/>
      </dsp:nvSpPr>
      <dsp:spPr>
        <a:xfrm>
          <a:off x="993468" y="2055718"/>
          <a:ext cx="6789915" cy="587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378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err="1" smtClean="0"/>
            <a:t>Akreditasi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Internasional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dan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Sertifikasi</a:t>
          </a:r>
          <a:endParaRPr lang="id-ID" sz="2600" b="1" kern="1200" dirty="0"/>
        </a:p>
      </dsp:txBody>
      <dsp:txXfrm>
        <a:off x="993468" y="2055718"/>
        <a:ext cx="6789915" cy="587562"/>
      </dsp:txXfrm>
    </dsp:sp>
    <dsp:sp modelId="{874CDD01-2759-4291-810F-2D97B728EF39}">
      <dsp:nvSpPr>
        <dsp:cNvPr id="0" name=""/>
        <dsp:cNvSpPr/>
      </dsp:nvSpPr>
      <dsp:spPr>
        <a:xfrm>
          <a:off x="626242" y="1982273"/>
          <a:ext cx="734453" cy="73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04523-8753-404F-9EC8-62327BC68674}">
      <dsp:nvSpPr>
        <dsp:cNvPr id="0" name=""/>
        <dsp:cNvSpPr/>
      </dsp:nvSpPr>
      <dsp:spPr>
        <a:xfrm>
          <a:off x="864246" y="2936781"/>
          <a:ext cx="6919137" cy="587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378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Lam-PT</a:t>
          </a:r>
          <a:endParaRPr lang="id-ID" sz="2600" b="1" kern="1200" dirty="0"/>
        </a:p>
      </dsp:txBody>
      <dsp:txXfrm>
        <a:off x="864246" y="2936781"/>
        <a:ext cx="6919137" cy="587562"/>
      </dsp:txXfrm>
    </dsp:sp>
    <dsp:sp modelId="{08A00893-1C8E-4E9D-AD4C-8A9D33C9E0CF}">
      <dsp:nvSpPr>
        <dsp:cNvPr id="0" name=""/>
        <dsp:cNvSpPr/>
      </dsp:nvSpPr>
      <dsp:spPr>
        <a:xfrm>
          <a:off x="497019" y="2863335"/>
          <a:ext cx="734453" cy="73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4553CD-8F4B-4B36-B439-30172488E04E}">
      <dsp:nvSpPr>
        <dsp:cNvPr id="0" name=""/>
        <dsp:cNvSpPr/>
      </dsp:nvSpPr>
      <dsp:spPr>
        <a:xfrm>
          <a:off x="443216" y="3817843"/>
          <a:ext cx="7340168" cy="587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6378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err="1" smtClean="0"/>
            <a:t>Revitalisasi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Pendidikan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Tinggi</a:t>
          </a:r>
          <a:r>
            <a:rPr lang="en-US" sz="2600" b="1" kern="1200" dirty="0" smtClean="0"/>
            <a:t> </a:t>
          </a:r>
          <a:r>
            <a:rPr lang="en-US" sz="2600" b="1" kern="1200" dirty="0" err="1" smtClean="0"/>
            <a:t>Vokasi</a:t>
          </a:r>
          <a:endParaRPr lang="id-ID" sz="2600" b="1" kern="1200" dirty="0"/>
        </a:p>
      </dsp:txBody>
      <dsp:txXfrm>
        <a:off x="443216" y="3817843"/>
        <a:ext cx="7340168" cy="587562"/>
      </dsp:txXfrm>
    </dsp:sp>
    <dsp:sp modelId="{7600CE72-2564-4CCA-A991-933F3739523C}">
      <dsp:nvSpPr>
        <dsp:cNvPr id="0" name=""/>
        <dsp:cNvSpPr/>
      </dsp:nvSpPr>
      <dsp:spPr>
        <a:xfrm>
          <a:off x="75989" y="3744398"/>
          <a:ext cx="734453" cy="7344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C937D-206D-494C-8CB4-215BF21B87ED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BD4CE-C3E9-4488-95C4-1BADCE495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9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901F3-BD60-4CCD-B81E-2A7F9612B2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2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DEA33-9536-4BDE-A027-7520206BB37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39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98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3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2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6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72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2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1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9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46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B0129-9E3B-44ED-9006-334B8283A5A1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611B9-EB82-4532-ACA8-D94C6696B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73" y="73504"/>
            <a:ext cx="1189978" cy="1469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8793" y="5930902"/>
            <a:ext cx="9135208" cy="83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4" rIns="91408" bIns="45704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Direktorat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Jenderal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Kelembagaan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Iptek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Dikti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Kementerian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Riset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Teknologi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Pendidikan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Tinggi</a:t>
            </a:r>
            <a:endParaRPr lang="id-ID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949355"/>
            <a:ext cx="9144001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Kebijakan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Kelembagaan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Pendidikan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Tinggi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Dalam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Peningkatan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4000" b="1" dirty="0" err="1" smtClean="0">
                <a:solidFill>
                  <a:schemeClr val="tx2">
                    <a:lumMod val="75000"/>
                  </a:schemeClr>
                </a:solidFill>
              </a:rPr>
              <a:t>Mutu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2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haroni" pitchFamily="2" charset="-79"/>
              </a:rPr>
              <a:t>QS World Univ. </a:t>
            </a:r>
            <a:r>
              <a:rPr lang="en-US" b="1" dirty="0" err="1" smtClean="0">
                <a:cs typeface="Aharoni" pitchFamily="2" charset="-79"/>
              </a:rPr>
              <a:t>Rangkings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28600" y="1752600"/>
            <a:ext cx="8610600" cy="4648200"/>
            <a:chOff x="457200" y="2209800"/>
            <a:chExt cx="7467600" cy="3733800"/>
          </a:xfrm>
        </p:grpSpPr>
        <p:sp>
          <p:nvSpPr>
            <p:cNvPr id="11" name="Rectangle 10"/>
            <p:cNvSpPr/>
            <p:nvPr/>
          </p:nvSpPr>
          <p:spPr>
            <a:xfrm>
              <a:off x="4191000" y="2209800"/>
              <a:ext cx="3733800" cy="37338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/>
                <a:t>50 %</a:t>
              </a:r>
            </a:p>
            <a:p>
              <a:pPr algn="ctr"/>
              <a:r>
                <a:rPr lang="en-US" sz="4000" b="1" dirty="0" smtClean="0"/>
                <a:t>DATA</a:t>
              </a:r>
            </a:p>
            <a:p>
              <a:pPr algn="ctr"/>
              <a:r>
                <a:rPr lang="en-US" sz="2800" b="1" dirty="0" smtClean="0"/>
                <a:t>20% Citation/faculty</a:t>
              </a:r>
            </a:p>
            <a:p>
              <a:pPr algn="ctr"/>
              <a:r>
                <a:rPr lang="en-US" sz="2800" b="1" dirty="0" smtClean="0"/>
                <a:t>10% Faculty/student</a:t>
              </a:r>
            </a:p>
            <a:p>
              <a:pPr algn="ctr"/>
              <a:r>
                <a:rPr lang="en-US" sz="2800" b="1" dirty="0" smtClean="0"/>
                <a:t>5% Int’l Faculty</a:t>
              </a:r>
            </a:p>
            <a:p>
              <a:pPr algn="ctr"/>
              <a:r>
                <a:rPr lang="en-US" sz="2800" b="1" dirty="0" smtClean="0"/>
                <a:t>5% Int’l Students</a:t>
              </a:r>
            </a:p>
            <a:p>
              <a:pPr algn="ctr"/>
              <a:endParaRPr lang="en-US" sz="40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2209800"/>
              <a:ext cx="3733800" cy="3733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/>
                <a:t>50 %</a:t>
              </a:r>
            </a:p>
            <a:p>
              <a:pPr algn="ctr"/>
              <a:r>
                <a:rPr lang="en-US" sz="4000" b="1" dirty="0" smtClean="0"/>
                <a:t>SURVEY</a:t>
              </a:r>
            </a:p>
            <a:p>
              <a:pPr algn="ctr"/>
              <a:r>
                <a:rPr lang="en-US" sz="2800" b="1" dirty="0" smtClean="0"/>
                <a:t>40 % Academic</a:t>
              </a:r>
            </a:p>
            <a:p>
              <a:pPr algn="ctr"/>
              <a:r>
                <a:rPr lang="en-US" sz="2800" b="1" dirty="0" smtClean="0"/>
                <a:t>10% Employer</a:t>
              </a:r>
              <a:endParaRPr lang="en-US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702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1329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Pelaksanaan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Kegiatan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WCU 2016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976561"/>
              </p:ext>
            </p:extLst>
          </p:nvPr>
        </p:nvGraphicFramePr>
        <p:xfrm>
          <a:off x="332816" y="838200"/>
          <a:ext cx="8471647" cy="57934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5954"/>
                <a:gridCol w="2044166"/>
                <a:gridCol w="4661527"/>
              </a:tblGrid>
              <a:tr h="5362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</a:rPr>
                        <a:t>Waktu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Agenda </a:t>
                      </a: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</a:rPr>
                        <a:t>Kegiatan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</a:rPr>
                        <a:t>Keterangan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>
                    <a:solidFill>
                      <a:srgbClr val="0070C0"/>
                    </a:solidFill>
                  </a:tcPr>
                </a:tc>
              </a:tr>
              <a:tr h="8704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 </a:t>
                      </a:r>
                      <a:r>
                        <a:rPr lang="en-US" sz="1800" dirty="0" err="1">
                          <a:effectLst/>
                        </a:rPr>
                        <a:t>Januari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Rapat Tim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>
                          <a:effectLst/>
                        </a:rPr>
                        <a:t>Merencanakan program WCU dan Akreditasi institusi PT tahun 2016</a:t>
                      </a:r>
                      <a:endParaRPr lang="en-US" sz="180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  <a:tr h="11721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11-12 </a:t>
                      </a:r>
                      <a:r>
                        <a:rPr lang="en-US" sz="1800" dirty="0" err="1">
                          <a:effectLst/>
                        </a:rPr>
                        <a:t>Februari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Rapat</a:t>
                      </a:r>
                      <a:r>
                        <a:rPr lang="en-US" sz="1800" dirty="0">
                          <a:effectLst/>
                        </a:rPr>
                        <a:t> Tim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>
                          <a:effectLst/>
                        </a:rPr>
                        <a:t>Evaluasi dan pemeriksaan proposal PT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>
                          <a:effectLst/>
                        </a:rPr>
                        <a:t>Koordinasi pelaksanaan WCU 2016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>
                          <a:effectLst/>
                        </a:rPr>
                        <a:t>Audiensi dengan Bapak Menteri Ristek Dikti</a:t>
                      </a:r>
                      <a:endParaRPr lang="en-US" sz="180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  <a:tr h="8261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26-27 Februari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Rapat</a:t>
                      </a:r>
                      <a:r>
                        <a:rPr lang="en-US" sz="1800" dirty="0">
                          <a:effectLst/>
                        </a:rPr>
                        <a:t> Tim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>
                          <a:effectLst/>
                        </a:rPr>
                        <a:t>Evaluasi dan pemeriksaan proposal PT koordinasi pelaksanaan program WCU tahun 2016</a:t>
                      </a:r>
                      <a:endParaRPr lang="en-US" sz="180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  <a:tr h="8261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4-5 Maret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Rapat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koordinasi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tim</a:t>
                      </a:r>
                      <a:r>
                        <a:rPr lang="en-US" sz="1800" dirty="0">
                          <a:effectLst/>
                        </a:rPr>
                        <a:t> task force WCU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>
                          <a:effectLst/>
                        </a:rPr>
                        <a:t>Monitoring </a:t>
                      </a:r>
                      <a:r>
                        <a:rPr lang="en-US" sz="1800" u="none" strike="noStrike" dirty="0" err="1">
                          <a:effectLst/>
                        </a:rPr>
                        <a:t>dan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evaluasi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tahun</a:t>
                      </a:r>
                      <a:r>
                        <a:rPr lang="en-US" sz="1800" u="none" strike="noStrike" dirty="0">
                          <a:effectLst/>
                        </a:rPr>
                        <a:t> 2015 </a:t>
                      </a:r>
                      <a:r>
                        <a:rPr lang="en-US" sz="1800" u="none" strike="noStrike" dirty="0" err="1">
                          <a:effectLst/>
                        </a:rPr>
                        <a:t>dan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hasil</a:t>
                      </a:r>
                      <a:r>
                        <a:rPr lang="en-US" sz="1800" u="none" strike="noStrike" dirty="0">
                          <a:effectLst/>
                        </a:rPr>
                        <a:t> review proposal WCU </a:t>
                      </a:r>
                      <a:r>
                        <a:rPr lang="en-US" sz="1800" u="none" strike="noStrike" dirty="0" err="1">
                          <a:effectLst/>
                        </a:rPr>
                        <a:t>tahun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anggaran</a:t>
                      </a:r>
                      <a:r>
                        <a:rPr lang="en-US" sz="1800" u="none" strike="noStrike" dirty="0">
                          <a:effectLst/>
                        </a:rPr>
                        <a:t> 2016 </a:t>
                      </a:r>
                      <a:r>
                        <a:rPr lang="en-US" sz="1800" u="none" strike="noStrike" dirty="0" err="1">
                          <a:effectLst/>
                        </a:rPr>
                        <a:t>untuk</a:t>
                      </a:r>
                      <a:r>
                        <a:rPr lang="en-US" sz="1800" u="none" strike="noStrike" dirty="0">
                          <a:effectLst/>
                        </a:rPr>
                        <a:t> 5 PTNBH</a:t>
                      </a:r>
                      <a:endParaRPr lang="en-US" sz="180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  <a:tr h="8261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11-12 </a:t>
                      </a:r>
                      <a:r>
                        <a:rPr lang="en-US" sz="1800" dirty="0" err="1">
                          <a:effectLst/>
                        </a:rPr>
                        <a:t>Maret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Rapat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Koordinasi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tim</a:t>
                      </a:r>
                      <a:r>
                        <a:rPr lang="en-US" sz="1800" dirty="0">
                          <a:effectLst/>
                        </a:rPr>
                        <a:t> task force WCU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 err="1">
                          <a:effectLst/>
                        </a:rPr>
                        <a:t>Evaluasi</a:t>
                      </a:r>
                      <a:r>
                        <a:rPr lang="en-US" sz="1800" u="none" strike="noStrike" dirty="0">
                          <a:effectLst/>
                        </a:rPr>
                        <a:t> proposal WCU </a:t>
                      </a:r>
                      <a:r>
                        <a:rPr lang="en-US" sz="1800" u="none" strike="noStrike" dirty="0" err="1">
                          <a:effectLst/>
                        </a:rPr>
                        <a:t>tahun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</a:rPr>
                        <a:t>anggaran</a:t>
                      </a:r>
                      <a:r>
                        <a:rPr lang="en-US" sz="1800" u="none" strike="noStrike" dirty="0">
                          <a:effectLst/>
                        </a:rPr>
                        <a:t> 2016 </a:t>
                      </a:r>
                      <a:r>
                        <a:rPr lang="en-US" sz="1800" u="none" strike="noStrike" dirty="0" err="1">
                          <a:effectLst/>
                        </a:rPr>
                        <a:t>untuk</a:t>
                      </a:r>
                      <a:r>
                        <a:rPr lang="en-US" sz="1800" u="none" strike="noStrike" dirty="0">
                          <a:effectLst/>
                        </a:rPr>
                        <a:t> 6 PTNBH </a:t>
                      </a:r>
                      <a:endParaRPr lang="en-US" sz="180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19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839009"/>
              </p:ext>
            </p:extLst>
          </p:nvPr>
        </p:nvGraphicFramePr>
        <p:xfrm>
          <a:off x="332816" y="1627093"/>
          <a:ext cx="8471647" cy="51042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5954"/>
                <a:gridCol w="2044166"/>
                <a:gridCol w="4661527"/>
              </a:tblGrid>
              <a:tr h="5190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</a:rPr>
                        <a:t>Waktu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</a:rPr>
                        <a:t>Agenda </a:t>
                      </a: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</a:rPr>
                        <a:t>Kegiatan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chemeClr val="bg1"/>
                          </a:solidFill>
                          <a:effectLst/>
                        </a:rPr>
                        <a:t>Keterangan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>
                    <a:solidFill>
                      <a:srgbClr val="0070C0"/>
                    </a:solidFill>
                  </a:tcPr>
                </a:tc>
              </a:tr>
              <a:tr h="5742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11-12 </a:t>
                      </a:r>
                      <a:r>
                        <a:rPr lang="en-US" sz="1800" dirty="0" err="1" smtClean="0">
                          <a:effectLst/>
                        </a:rPr>
                        <a:t>Maret</a:t>
                      </a: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Rapat Tim</a:t>
                      </a: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>
                          <a:effectLst/>
                          <a:latin typeface="Calibri" panose="020F0502020204030204" pitchFamily="34" charset="0"/>
                        </a:rPr>
                        <a:t>Persiapan presentasi IREG</a:t>
                      </a:r>
                    </a:p>
                  </a:txBody>
                  <a:tcPr marL="47625" marR="47625" marT="63500" marB="63500" anchor="ctr"/>
                </a:tc>
              </a:tr>
              <a:tr h="8069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4-6 April</a:t>
                      </a: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Benchmarking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Benchmarking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ke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Jepang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(Kyoto, 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Osaka, </a:t>
                      </a:r>
                      <a:r>
                        <a:rPr lang="en-US" sz="18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u="none" strike="noStrike" dirty="0" smtClean="0">
                          <a:effectLst/>
                          <a:latin typeface="Calibri" panose="020F0502020204030204" pitchFamily="34" charset="0"/>
                        </a:rPr>
                        <a:t> Kobe)</a:t>
                      </a:r>
                      <a:endParaRPr lang="en-US" sz="180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  <a:tr h="58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4-6 Mei</a:t>
                      </a: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Konferensi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Konferensi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IREG di Portugal</a:t>
                      </a:r>
                    </a:p>
                  </a:txBody>
                  <a:tcPr marL="47625" marR="47625" marT="63500" marB="63500" anchor="ctr"/>
                </a:tc>
              </a:tr>
              <a:tr h="7030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Rapat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Tim</a:t>
                      </a: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Persiapan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monev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penyusunan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laporan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untuk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Direktur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pembinaan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kelembagaan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47625" marR="47625" marT="63500" marB="63500" anchor="ctr"/>
                </a:tc>
              </a:tr>
              <a:tr h="67511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Juni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Visitasi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Monitoring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dan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evaluasi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Hasanudin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Makassar</a:t>
                      </a:r>
                    </a:p>
                  </a:txBody>
                  <a:tcPr marL="47625" marR="47625" marT="63500" marB="63500" anchor="ctr"/>
                </a:tc>
              </a:tr>
              <a:tr h="799663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Rapat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Tim</a:t>
                      </a:r>
                    </a:p>
                  </a:txBody>
                  <a:tcPr marL="47625" marR="47625" marT="63500" marB="63500" anchor="ctr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❖"/>
                      </a:pPr>
                      <a:r>
                        <a:rPr lang="en-US" sz="1800" u="none" strike="noStrike" dirty="0" err="1">
                          <a:effectLst/>
                          <a:latin typeface="Calibri" panose="020F0502020204030204" pitchFamily="34" charset="0"/>
                        </a:rPr>
                        <a:t>Rapat</a:t>
                      </a:r>
                      <a:r>
                        <a:rPr lang="en-US" sz="180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Persiapan</a:t>
                      </a:r>
                      <a:r>
                        <a:rPr lang="en-US" sz="18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baseline="0" dirty="0" err="1" smtClean="0">
                          <a:effectLst/>
                          <a:latin typeface="Calibri" panose="020F0502020204030204" pitchFamily="34" charset="0"/>
                        </a:rPr>
                        <a:t>laporan</a:t>
                      </a:r>
                      <a:r>
                        <a:rPr lang="en-US" sz="18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u="none" strike="noStrike" baseline="0" dirty="0" err="1" smtClean="0">
                          <a:effectLst/>
                          <a:latin typeface="Calibri" panose="020F0502020204030204" pitchFamily="34" charset="0"/>
                        </a:rPr>
                        <a:t>ke</a:t>
                      </a:r>
                      <a:r>
                        <a:rPr lang="en-US" sz="18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Pak </a:t>
                      </a:r>
                      <a:r>
                        <a:rPr lang="en-US" sz="1800" u="none" strike="noStrike" baseline="0" dirty="0" err="1" smtClean="0">
                          <a:effectLst/>
                          <a:latin typeface="Calibri" panose="020F0502020204030204" pitchFamily="34" charset="0"/>
                        </a:rPr>
                        <a:t>Dirjen</a:t>
                      </a:r>
                      <a:endParaRPr lang="en-US" sz="180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3500" marB="63500" anchor="ctr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51329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Pelaksanaan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Kegiatan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WCU 2016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5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Hasil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Pemeringkatan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QS AUR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1585674"/>
              </p:ext>
            </p:extLst>
          </p:nvPr>
        </p:nvGraphicFramePr>
        <p:xfrm>
          <a:off x="723898" y="812800"/>
          <a:ext cx="7886702" cy="596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448"/>
                <a:gridCol w="768448"/>
                <a:gridCol w="768448"/>
                <a:gridCol w="768448"/>
                <a:gridCol w="2926373"/>
                <a:gridCol w="18865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AUR Rank.</a:t>
                      </a:r>
                    </a:p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AUR Rank.</a:t>
                      </a:r>
                    </a:p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Score</a:t>
                      </a:r>
                    </a:p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Score </a:t>
                      </a:r>
                    </a:p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Perguruan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Tinggi</a:t>
                      </a:r>
                      <a:endParaRPr lang="en-US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Keterangan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68580" marR="6858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57.5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Universitas</a:t>
                      </a:r>
                      <a:r>
                        <a:rPr lang="en-US" dirty="0" smtClean="0"/>
                        <a:t> Indonesia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46.6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54.5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Institut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Teknologi</a:t>
                      </a:r>
                      <a:r>
                        <a:rPr lang="en-US" baseline="0" dirty="0" smtClean="0"/>
                        <a:t> Bandung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137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44.8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46.9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Universitas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Gadjah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Mada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147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43.1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31.1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Universitas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Airlangga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161-170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191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Universitas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Padjadjaran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201-250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191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30.6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Institut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Pertanian</a:t>
                      </a:r>
                      <a:r>
                        <a:rPr lang="en-US" dirty="0" smtClean="0"/>
                        <a:t> Bogor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251-300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231-240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Universitas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Diponegoro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251-300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Institut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Teknologi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Sepuluh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Nopember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301-350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Universitas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Brawijaya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7" name="Up Arrow 6"/>
          <p:cNvSpPr/>
          <p:nvPr/>
        </p:nvSpPr>
        <p:spPr>
          <a:xfrm>
            <a:off x="7463116" y="2528047"/>
            <a:ext cx="282389" cy="2286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/>
          <p:nvPr/>
        </p:nvSpPr>
        <p:spPr>
          <a:xfrm>
            <a:off x="7463116" y="2922494"/>
            <a:ext cx="282389" cy="2286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7463116" y="3325065"/>
            <a:ext cx="282389" cy="2286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7447988" y="3687296"/>
            <a:ext cx="312645" cy="268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7447988" y="4044202"/>
            <a:ext cx="312645" cy="268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7463116" y="4391584"/>
            <a:ext cx="282389" cy="2286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7463116" y="4772584"/>
            <a:ext cx="282389" cy="2286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3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399" cy="685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id-ID" b="1" dirty="0">
                <a:solidFill>
                  <a:schemeClr val="accent1">
                    <a:lumMod val="75000"/>
                  </a:schemeClr>
                </a:solidFill>
              </a:rPr>
              <a:t>Rekap Data Universitas di Indonesia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189868"/>
              </p:ext>
            </p:extLst>
          </p:nvPr>
        </p:nvGraphicFramePr>
        <p:xfrm>
          <a:off x="304800" y="914400"/>
          <a:ext cx="8341535" cy="578121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768996"/>
                <a:gridCol w="768996"/>
                <a:gridCol w="941962"/>
                <a:gridCol w="39688"/>
                <a:gridCol w="580979"/>
                <a:gridCol w="580979"/>
                <a:gridCol w="580979"/>
                <a:gridCol w="593082"/>
                <a:gridCol w="580979"/>
                <a:gridCol w="580979"/>
                <a:gridCol w="580979"/>
                <a:gridCol w="580979"/>
                <a:gridCol w="580979"/>
                <a:gridCol w="580979"/>
              </a:tblGrid>
              <a:tr h="472141"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r>
                        <a:rPr lang="en-ID" sz="1600" u="none" strike="noStrike" dirty="0" smtClean="0">
                          <a:effectLst/>
                        </a:rPr>
                        <a:t>2016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UNIV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b="1" u="none" strike="noStrike" dirty="0">
                          <a:effectLst/>
                        </a:rPr>
                        <a:t>AR</a:t>
                      </a:r>
                      <a:endParaRPr lang="id-ID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b="1" u="none" strike="noStrike" dirty="0">
                          <a:effectLst/>
                        </a:rPr>
                        <a:t>ER</a:t>
                      </a:r>
                      <a:endParaRPr lang="id-ID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FSR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SwP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PPF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CPP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IF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IS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IES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OES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329066">
                <a:tc>
                  <a:txBody>
                    <a:bodyPr/>
                    <a:lstStyle/>
                    <a:p>
                      <a:pPr algn="l" fontAlgn="b"/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 dirty="0">
                          <a:effectLst/>
                        </a:rPr>
                        <a:t> </a:t>
                      </a:r>
                      <a:endParaRPr lang="id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 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30%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20%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15%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5%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10%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10%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 smtClean="0">
                          <a:effectLst/>
                        </a:rPr>
                        <a:t>2,5%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 smtClean="0">
                          <a:effectLst/>
                        </a:rPr>
                        <a:t>2,5%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 smtClean="0">
                          <a:effectLst/>
                        </a:rPr>
                        <a:t>2,5%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 smtClean="0">
                          <a:effectLst/>
                        </a:rPr>
                        <a:t>2,5%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306729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67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UI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78,4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87,1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65,6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15,1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3,3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11,7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93,3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15,5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46,6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51,1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322283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86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ITB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79,3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85,4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34,7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47,3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11,7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6,9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47,7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10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6,5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5,6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289367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105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UGM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74,6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63,1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31,4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12,2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2,7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20,6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43,3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6,3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14,1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19,4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2644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190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UNAIR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42,3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41,6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33,9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7,5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1,8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24,2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12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2,9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5,3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3,7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326261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201-250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191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IPB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40,5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35,8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30,1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58,7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15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8,2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5,2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19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347241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161-170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199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UNPAD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25,4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54,5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39,5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9,3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1,8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>
                          <a:effectLst/>
                        </a:rPr>
                        <a:t>34,4</a:t>
                      </a:r>
                      <a:endParaRPr lang="id-ID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3,7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11,6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4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6,1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335665"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251-300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2000" u="none" strike="noStrike" dirty="0">
                          <a:effectLst/>
                        </a:rPr>
                        <a:t>231-240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2000" u="none" strike="noStrike" dirty="0">
                          <a:effectLst/>
                        </a:rPr>
                        <a:t>UNDIP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600" u="none" strike="noStrike">
                          <a:effectLst/>
                        </a:rPr>
                        <a:t> </a:t>
                      </a:r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472141">
                <a:tc>
                  <a:txBody>
                    <a:bodyPr/>
                    <a:lstStyle/>
                    <a:p>
                      <a:pPr algn="ctr" fontAlgn="b"/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251-300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UMS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472141">
                <a:tc>
                  <a:txBody>
                    <a:bodyPr/>
                    <a:lstStyle/>
                    <a:p>
                      <a:pPr algn="ctr" fontAlgn="b"/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251-300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ITS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  <a:tr h="472141">
                <a:tc>
                  <a:txBody>
                    <a:bodyPr/>
                    <a:lstStyle/>
                    <a:p>
                      <a:pPr algn="ctr" fontAlgn="b"/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301-350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800" u="none" strike="noStrike" dirty="0">
                          <a:effectLst/>
                        </a:rPr>
                        <a:t>-</a:t>
                      </a:r>
                      <a:endParaRPr lang="id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083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276600"/>
            <a:ext cx="9144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Pendampingan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Akreditasi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B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ke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A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70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ID" b="1" dirty="0" err="1" smtClean="0">
                <a:solidFill>
                  <a:schemeClr val="accent1">
                    <a:lumMod val="75000"/>
                  </a:schemeClr>
                </a:solidFill>
              </a:rPr>
              <a:t>Kegiatan</a:t>
            </a:r>
            <a:r>
              <a:rPr lang="en-ID" b="1" dirty="0" smtClean="0">
                <a:solidFill>
                  <a:schemeClr val="accent1">
                    <a:lumMod val="75000"/>
                  </a:schemeClr>
                </a:solidFill>
              </a:rPr>
              <a:t> yang </a:t>
            </a:r>
            <a:r>
              <a:rPr lang="en-ID" b="1" dirty="0" err="1" smtClean="0">
                <a:solidFill>
                  <a:schemeClr val="accent1">
                    <a:lumMod val="75000"/>
                  </a:schemeClr>
                </a:solidFill>
              </a:rPr>
              <a:t>telah</a:t>
            </a:r>
            <a:r>
              <a:rPr lang="en-ID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ID" b="1" dirty="0" err="1" smtClean="0">
                <a:solidFill>
                  <a:schemeClr val="accent1">
                    <a:lumMod val="75000"/>
                  </a:schemeClr>
                </a:solidFill>
              </a:rPr>
              <a:t>dilaksanakan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400" dirty="0" err="1" smtClean="0"/>
              <a:t>Dilakukan</a:t>
            </a:r>
            <a:r>
              <a:rPr lang="en-ID" sz="2400" dirty="0" smtClean="0"/>
              <a:t> workshop AIPT yang </a:t>
            </a:r>
            <a:r>
              <a:rPr lang="en-ID" sz="2400" dirty="0" err="1" smtClean="0"/>
              <a:t>diikuti</a:t>
            </a:r>
            <a:r>
              <a:rPr lang="en-ID" sz="2400" dirty="0" smtClean="0"/>
              <a:t> </a:t>
            </a:r>
            <a:r>
              <a:rPr lang="en-ID" sz="2400" dirty="0" err="1" smtClean="0"/>
              <a:t>oleh</a:t>
            </a:r>
            <a:r>
              <a:rPr lang="en-ID" sz="2400" dirty="0" smtClean="0"/>
              <a:t> 152 PT di 4 </a:t>
            </a:r>
            <a:r>
              <a:rPr lang="en-ID" sz="2400" dirty="0" err="1" smtClean="0"/>
              <a:t>kota</a:t>
            </a:r>
            <a:r>
              <a:rPr lang="en-ID" sz="2400" dirty="0" smtClean="0"/>
              <a:t> (Jakarta, Bandung, Yogyakarta, </a:t>
            </a:r>
            <a:r>
              <a:rPr lang="en-ID" sz="2400" dirty="0" err="1" smtClean="0"/>
              <a:t>dan</a:t>
            </a:r>
            <a:r>
              <a:rPr lang="en-ID" sz="2400" dirty="0" smtClean="0"/>
              <a:t> Denpasar)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D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400" dirty="0" err="1" smtClean="0"/>
              <a:t>Bimbingan</a:t>
            </a:r>
            <a:r>
              <a:rPr lang="en-ID" sz="2400" dirty="0" smtClean="0"/>
              <a:t> </a:t>
            </a:r>
            <a:r>
              <a:rPr lang="en-ID" sz="2400" dirty="0" err="1" smtClean="0"/>
              <a:t>teknis</a:t>
            </a:r>
            <a:r>
              <a:rPr lang="en-ID" sz="2400" dirty="0" smtClean="0"/>
              <a:t> </a:t>
            </a:r>
            <a:r>
              <a:rPr lang="en-ID" sz="2400" dirty="0" err="1" smtClean="0"/>
              <a:t>dilakukan</a:t>
            </a:r>
            <a:r>
              <a:rPr lang="en-ID" sz="2400" dirty="0" smtClean="0"/>
              <a:t> </a:t>
            </a:r>
            <a:r>
              <a:rPr lang="en-ID" sz="2400" dirty="0" err="1" smtClean="0"/>
              <a:t>pada</a:t>
            </a:r>
            <a:r>
              <a:rPr lang="en-ID" sz="2400" dirty="0" smtClean="0"/>
              <a:t> 51 PT </a:t>
            </a:r>
            <a:r>
              <a:rPr lang="en-ID" sz="2400" dirty="0" err="1" smtClean="0"/>
              <a:t>terpilih</a:t>
            </a:r>
            <a:r>
              <a:rPr lang="en-ID" sz="2400" dirty="0" smtClean="0"/>
              <a:t> yang </a:t>
            </a:r>
            <a:r>
              <a:rPr lang="en-ID" sz="2400" dirty="0" err="1" smtClean="0"/>
              <a:t>terakreditasi</a:t>
            </a:r>
            <a:r>
              <a:rPr lang="en-ID" sz="2400" dirty="0" smtClean="0"/>
              <a:t> B di 5 </a:t>
            </a:r>
            <a:r>
              <a:rPr lang="en-ID" sz="2400" dirty="0" err="1" smtClean="0"/>
              <a:t>kota</a:t>
            </a:r>
            <a:r>
              <a:rPr lang="en-ID" sz="2400" dirty="0" smtClean="0"/>
              <a:t> (Jakarta, Bandung, Surabaya, Solo, </a:t>
            </a:r>
            <a:r>
              <a:rPr lang="en-ID" sz="2400" dirty="0" err="1" smtClean="0"/>
              <a:t>dan</a:t>
            </a:r>
            <a:r>
              <a:rPr lang="en-ID" sz="2400" dirty="0" smtClean="0"/>
              <a:t> Makassar)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D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400" dirty="0" smtClean="0"/>
              <a:t>Assign </a:t>
            </a:r>
            <a:r>
              <a:rPr lang="en-ID" sz="2400" i="1" dirty="0" smtClean="0"/>
              <a:t>mock assessor </a:t>
            </a:r>
            <a:r>
              <a:rPr lang="en-ID" sz="2400" dirty="0" err="1" smtClean="0"/>
              <a:t>dan</a:t>
            </a:r>
            <a:r>
              <a:rPr lang="en-ID" sz="2400" dirty="0" smtClean="0"/>
              <a:t> </a:t>
            </a:r>
            <a:r>
              <a:rPr lang="en-ID" sz="2400" dirty="0" err="1" smtClean="0"/>
              <a:t>pembimbing</a:t>
            </a:r>
            <a:r>
              <a:rPr lang="en-ID" sz="2400" dirty="0" smtClean="0"/>
              <a:t> </a:t>
            </a:r>
            <a:r>
              <a:rPr lang="en-ID" sz="2400" dirty="0" err="1" smtClean="0"/>
              <a:t>pada</a:t>
            </a:r>
            <a:r>
              <a:rPr lang="en-ID" sz="2400" dirty="0" smtClean="0"/>
              <a:t> </a:t>
            </a:r>
            <a:r>
              <a:rPr lang="en-ID" sz="2400" dirty="0" err="1" smtClean="0"/>
              <a:t>masing-masing</a:t>
            </a:r>
            <a:r>
              <a:rPr lang="en-ID" sz="2400" dirty="0" smtClean="0"/>
              <a:t> PT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D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400" dirty="0" smtClean="0"/>
              <a:t>Dari 44 PT yang </a:t>
            </a:r>
            <a:r>
              <a:rPr lang="en-ID" sz="2400" dirty="0" err="1" smtClean="0"/>
              <a:t>dibimbing</a:t>
            </a:r>
            <a:r>
              <a:rPr lang="en-ID" sz="2400" dirty="0" smtClean="0"/>
              <a:t>, 30 PT </a:t>
            </a:r>
            <a:r>
              <a:rPr lang="en-ID" sz="2400" dirty="0" err="1" smtClean="0"/>
              <a:t>akan</a:t>
            </a:r>
            <a:r>
              <a:rPr lang="en-ID" sz="2400" dirty="0" smtClean="0"/>
              <a:t> di-visit </a:t>
            </a:r>
            <a:r>
              <a:rPr lang="en-ID" sz="2400" dirty="0" err="1" smtClean="0"/>
              <a:t>bulan</a:t>
            </a:r>
            <a:r>
              <a:rPr lang="en-ID" sz="2400" dirty="0" smtClean="0"/>
              <a:t> </a:t>
            </a:r>
            <a:r>
              <a:rPr lang="en-ID" sz="2400" dirty="0" err="1" smtClean="0"/>
              <a:t>Juli</a:t>
            </a:r>
            <a:r>
              <a:rPr lang="en-ID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D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sz="2400" dirty="0" err="1" smtClean="0"/>
              <a:t>Hasil</a:t>
            </a:r>
            <a:r>
              <a:rPr lang="en-ID" sz="2400" dirty="0" smtClean="0"/>
              <a:t> </a:t>
            </a:r>
            <a:r>
              <a:rPr lang="en-ID" sz="2400" dirty="0" err="1" smtClean="0"/>
              <a:t>visitasi</a:t>
            </a:r>
            <a:r>
              <a:rPr lang="en-ID" sz="2400" dirty="0"/>
              <a:t> </a:t>
            </a:r>
            <a:r>
              <a:rPr lang="en-ID" sz="2400" dirty="0" err="1" smtClean="0"/>
              <a:t>berupa</a:t>
            </a:r>
            <a:r>
              <a:rPr lang="en-ID" sz="2400" dirty="0" smtClean="0"/>
              <a:t> </a:t>
            </a:r>
            <a:r>
              <a:rPr lang="en-ID" sz="2400" dirty="0" err="1" smtClean="0"/>
              <a:t>rekomendasi</a:t>
            </a:r>
            <a:r>
              <a:rPr lang="en-ID" sz="2400" dirty="0" smtClean="0"/>
              <a:t> </a:t>
            </a:r>
            <a:r>
              <a:rPr lang="en-ID" sz="2400" dirty="0" err="1" smtClean="0"/>
              <a:t>untuk</a:t>
            </a:r>
            <a:r>
              <a:rPr lang="en-ID" sz="2400" dirty="0" smtClean="0"/>
              <a:t> re-</a:t>
            </a:r>
            <a:r>
              <a:rPr lang="en-ID" sz="2400" dirty="0" err="1" smtClean="0"/>
              <a:t>akreditasi</a:t>
            </a:r>
            <a:r>
              <a:rPr lang="en-ID" sz="2400" dirty="0" smtClean="0"/>
              <a:t> </a:t>
            </a:r>
            <a:r>
              <a:rPr lang="en-ID" sz="2400" dirty="0" err="1" smtClean="0"/>
              <a:t>ke</a:t>
            </a:r>
            <a:r>
              <a:rPr lang="en-ID" sz="2400" dirty="0" smtClean="0"/>
              <a:t> BAN-PT </a:t>
            </a:r>
            <a:r>
              <a:rPr lang="en-ID" sz="2400" dirty="0" err="1" smtClean="0"/>
              <a:t>pada</a:t>
            </a:r>
            <a:r>
              <a:rPr lang="en-ID" sz="2400" dirty="0" smtClean="0"/>
              <a:t> </a:t>
            </a:r>
            <a:r>
              <a:rPr lang="en-ID" sz="2400" dirty="0" err="1" smtClean="0"/>
              <a:t>akhir</a:t>
            </a:r>
            <a:r>
              <a:rPr lang="en-ID" sz="2400" dirty="0" smtClean="0"/>
              <a:t> </a:t>
            </a:r>
            <a:r>
              <a:rPr lang="en-ID" sz="2400" dirty="0" err="1" smtClean="0"/>
              <a:t>Agustus</a:t>
            </a:r>
            <a:r>
              <a:rPr lang="en-ID" sz="2400" dirty="0" smtClean="0"/>
              <a:t> 2016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623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152400"/>
            <a:ext cx="7524003" cy="970450"/>
          </a:xfrm>
        </p:spPr>
        <p:txBody>
          <a:bodyPr/>
          <a:lstStyle/>
          <a:p>
            <a:r>
              <a:rPr lang="en-ID" dirty="0" err="1" smtClean="0"/>
              <a:t>Daftar</a:t>
            </a:r>
            <a:r>
              <a:rPr lang="en-ID" dirty="0" smtClean="0"/>
              <a:t> PT yang </a:t>
            </a:r>
            <a:r>
              <a:rPr lang="en-ID" dirty="0" err="1" smtClean="0"/>
              <a:t>akan</a:t>
            </a:r>
            <a:r>
              <a:rPr lang="en-ID" dirty="0" smtClean="0"/>
              <a:t> Di-Visit </a:t>
            </a:r>
            <a:r>
              <a:rPr lang="en-ID" sz="2000" b="0" dirty="0" smtClean="0"/>
              <a:t>1/2</a:t>
            </a:r>
            <a:endParaRPr lang="en-US" sz="2000" b="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174541"/>
              </p:ext>
            </p:extLst>
          </p:nvPr>
        </p:nvGraphicFramePr>
        <p:xfrm>
          <a:off x="152400" y="1905000"/>
          <a:ext cx="8991600" cy="4613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379"/>
                <a:gridCol w="3858421"/>
                <a:gridCol w="603233"/>
                <a:gridCol w="3892567"/>
              </a:tblGrid>
              <a:tr h="457200">
                <a:tc>
                  <a:txBody>
                    <a:bodyPr/>
                    <a:lstStyle/>
                    <a:p>
                      <a:r>
                        <a:rPr lang="en-ID" sz="22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2200" dirty="0" err="1" smtClean="0">
                          <a:solidFill>
                            <a:schemeClr val="tx1"/>
                          </a:solidFill>
                        </a:rPr>
                        <a:t>Perguruan</a:t>
                      </a:r>
                      <a:r>
                        <a:rPr lang="en-ID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D" sz="2200" baseline="0" dirty="0" err="1" smtClean="0">
                          <a:solidFill>
                            <a:schemeClr val="tx1"/>
                          </a:solidFill>
                        </a:rPr>
                        <a:t>Tinggi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22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2200" dirty="0" err="1" smtClean="0">
                          <a:solidFill>
                            <a:schemeClr val="tx1"/>
                          </a:solidFill>
                        </a:rPr>
                        <a:t>Perguruan</a:t>
                      </a:r>
                      <a:r>
                        <a:rPr lang="en-ID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D" sz="2200" baseline="0" dirty="0" err="1" smtClean="0">
                          <a:solidFill>
                            <a:schemeClr val="tx1"/>
                          </a:solidFill>
                        </a:rPr>
                        <a:t>Tinggi</a:t>
                      </a:r>
                      <a:endParaRPr lang="en-US" sz="2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Mulawarman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Semarang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Sriwijaya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UPN "Veteran"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Jawa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Timur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3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Bandung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11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Pattimura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s-E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17 </a:t>
                      </a:r>
                      <a:r>
                        <a:rPr lang="es-E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Agustus</a:t>
                      </a:r>
                      <a:r>
                        <a:rPr lang="es-E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1945 Surabaya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Pendidikan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Indonesia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Muslim Indonesia Makassar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13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Muhammadyah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Prof.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Hamka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Dian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Nuswantoro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STIE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Perbanas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Surabaya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Widya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Mandala Surabaya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Narotama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Surabaya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8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Ujung Pandang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Padang</a:t>
                      </a:r>
                    </a:p>
                  </a:txBody>
                  <a:tcPr marL="3810" marR="3810" marT="381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AD27E-A96F-45AB-A49E-836E0750E12F}" type="slidenum">
              <a:rPr lang="id-ID" smtClean="0"/>
              <a:pPr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7019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152400"/>
            <a:ext cx="7524003" cy="970450"/>
          </a:xfrm>
        </p:spPr>
        <p:txBody>
          <a:bodyPr/>
          <a:lstStyle/>
          <a:p>
            <a:r>
              <a:rPr lang="en-ID" dirty="0" err="1" smtClean="0"/>
              <a:t>Daftar</a:t>
            </a:r>
            <a:r>
              <a:rPr lang="en-ID" dirty="0" smtClean="0"/>
              <a:t> PT yang </a:t>
            </a:r>
            <a:r>
              <a:rPr lang="en-ID" dirty="0" err="1" smtClean="0"/>
              <a:t>akan</a:t>
            </a:r>
            <a:r>
              <a:rPr lang="en-ID" dirty="0" smtClean="0"/>
              <a:t> Di-Visit</a:t>
            </a:r>
            <a:r>
              <a:rPr lang="en-ID" sz="2000" b="0" dirty="0" smtClean="0"/>
              <a:t> 2/2</a:t>
            </a:r>
            <a:endParaRPr lang="en-US" sz="2000" b="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214461"/>
              </p:ext>
            </p:extLst>
          </p:nvPr>
        </p:nvGraphicFramePr>
        <p:xfrm>
          <a:off x="152400" y="1905000"/>
          <a:ext cx="8991600" cy="436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379"/>
                <a:gridCol w="3858421"/>
                <a:gridCol w="603233"/>
                <a:gridCol w="3892567"/>
              </a:tblGrid>
              <a:tr h="457200">
                <a:tc>
                  <a:txBody>
                    <a:bodyPr/>
                    <a:lstStyle/>
                    <a:p>
                      <a:r>
                        <a:rPr lang="en-ID" sz="22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2200" dirty="0" err="1" smtClean="0">
                          <a:solidFill>
                            <a:schemeClr val="tx1"/>
                          </a:solidFill>
                        </a:rPr>
                        <a:t>Perguruan</a:t>
                      </a:r>
                      <a:r>
                        <a:rPr lang="en-ID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D" sz="2200" baseline="0" dirty="0" err="1" smtClean="0">
                          <a:solidFill>
                            <a:schemeClr val="tx1"/>
                          </a:solidFill>
                        </a:rPr>
                        <a:t>Tinggi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2200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2200" dirty="0" err="1" smtClean="0">
                          <a:solidFill>
                            <a:schemeClr val="tx1"/>
                          </a:solidFill>
                        </a:rPr>
                        <a:t>Perguruan</a:t>
                      </a:r>
                      <a:r>
                        <a:rPr lang="en-ID" sz="2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D" sz="2200" baseline="0" dirty="0" err="1" smtClean="0">
                          <a:solidFill>
                            <a:schemeClr val="tx1"/>
                          </a:solidFill>
                        </a:rPr>
                        <a:t>Tinggi</a:t>
                      </a:r>
                      <a:endParaRPr lang="en-US" sz="2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Bina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Nusantara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Politeknik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Semarang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18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Trisakti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Sanata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Dharma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19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Sekolah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Tinggi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Teknik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Surabaya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 Katolik Indonesia Atma Jaya Jakarta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Medan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28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Lambung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Mangkurat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21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i-F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Sekolah Tinggi Ilmu Pelayaran Jakarta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Multimedia Nusantara</a:t>
                      </a: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Lampung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30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Pancasila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23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Udayana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i-FI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  <a:tr h="182880">
                <a:tc>
                  <a:txBody>
                    <a:bodyPr/>
                    <a:lstStyle/>
                    <a:p>
                      <a:pPr algn="l"/>
                      <a:r>
                        <a:rPr lang="en-ID" sz="2200" dirty="0" smtClean="0"/>
                        <a:t>24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Negeri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Yogyakarta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l"/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AD27E-A96F-45AB-A49E-836E0750E12F}" type="slidenum">
              <a:rPr lang="id-ID" smtClean="0"/>
              <a:pPr/>
              <a:t>18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474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ID" dirty="0" err="1" smtClean="0"/>
              <a:t>Hasil</a:t>
            </a:r>
            <a:r>
              <a:rPr lang="en-ID" dirty="0" smtClean="0"/>
              <a:t> </a:t>
            </a:r>
            <a:r>
              <a:rPr lang="en-ID" dirty="0" err="1" smtClean="0"/>
              <a:t>Pendampingan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81200"/>
            <a:ext cx="8305800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Per </a:t>
            </a:r>
            <a:r>
              <a:rPr lang="en-US" sz="2400" dirty="0" err="1" smtClean="0"/>
              <a:t>akhir</a:t>
            </a:r>
            <a:r>
              <a:rPr lang="en-US" sz="2400" dirty="0" smtClean="0"/>
              <a:t> </a:t>
            </a:r>
            <a:r>
              <a:rPr lang="en-US" sz="2400" dirty="0" err="1" smtClean="0"/>
              <a:t>Oktober</a:t>
            </a:r>
            <a:r>
              <a:rPr lang="en-US" sz="2400" dirty="0" smtClean="0"/>
              <a:t> 2016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Institusi</a:t>
            </a:r>
            <a:r>
              <a:rPr lang="en-US" sz="2400" dirty="0" smtClean="0"/>
              <a:t> </a:t>
            </a:r>
            <a:r>
              <a:rPr lang="en-US" sz="2400" dirty="0" err="1" smtClean="0"/>
              <a:t>terakreditasi</a:t>
            </a:r>
            <a:r>
              <a:rPr lang="en-US" sz="2400" dirty="0" smtClean="0"/>
              <a:t> A </a:t>
            </a:r>
            <a:r>
              <a:rPr lang="en-US" sz="2400" dirty="0" err="1" smtClean="0"/>
              <a:t>adalah</a:t>
            </a:r>
            <a:r>
              <a:rPr lang="en-US" sz="2400" dirty="0" smtClean="0">
                <a:solidFill>
                  <a:srgbClr val="FF0000"/>
                </a:solidFill>
              </a:rPr>
              <a:t> 40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kemungkinan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 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</a:t>
            </a:r>
            <a:r>
              <a:rPr lang="en-US" sz="2400" dirty="0" err="1" smtClean="0"/>
              <a:t>perguruan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lagi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terakreditasi</a:t>
            </a:r>
            <a:r>
              <a:rPr lang="en-US" sz="2400" dirty="0" smtClean="0"/>
              <a:t> A.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demikian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pendampingan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14</a:t>
            </a:r>
            <a:r>
              <a:rPr lang="en-US" sz="2400" dirty="0" smtClean="0"/>
              <a:t> </a:t>
            </a:r>
            <a:r>
              <a:rPr lang="en-US" sz="2400" dirty="0" err="1" smtClean="0"/>
              <a:t>perguruan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(40 – 26)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kemungkinan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 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3 </a:t>
            </a:r>
            <a:r>
              <a:rPr lang="en-US" sz="2400" dirty="0" err="1" smtClean="0"/>
              <a:t>perguruan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lagi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terakreditasi</a:t>
            </a:r>
            <a:r>
              <a:rPr lang="en-US" sz="2400" dirty="0" smtClean="0"/>
              <a:t> 3.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total </a:t>
            </a:r>
            <a:r>
              <a:rPr lang="en-US" sz="2400" dirty="0" err="1" smtClean="0"/>
              <a:t>pencapaian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pendampingan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b="1" dirty="0" smtClean="0"/>
              <a:t>17</a:t>
            </a:r>
            <a:r>
              <a:rPr lang="en-US" sz="2400" dirty="0" smtClean="0"/>
              <a:t> </a:t>
            </a:r>
            <a:r>
              <a:rPr lang="en-US" sz="2400" dirty="0" err="1" smtClean="0"/>
              <a:t>perguruan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040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82621174"/>
              </p:ext>
            </p:extLst>
          </p:nvPr>
        </p:nvGraphicFramePr>
        <p:xfrm>
          <a:off x="838200" y="1397000"/>
          <a:ext cx="78486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95400" y="198120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id-ID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3494843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399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Kebijakan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Pendidikan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Tinggi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Vokasi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8052" y="487680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3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162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276600"/>
            <a:ext cx="9144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Akreditasi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Internasional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Sertifikasi</a:t>
            </a:r>
            <a:endParaRPr lang="id-ID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39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27384"/>
            <a:ext cx="91440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3600" b="1" dirty="0" err="1" smtClean="0">
                <a:solidFill>
                  <a:schemeClr val="tx2"/>
                </a:solidFill>
              </a:rPr>
              <a:t>Akreditasi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 smtClean="0">
                <a:solidFill>
                  <a:schemeClr val="tx2"/>
                </a:solidFill>
              </a:rPr>
              <a:t>dan</a:t>
            </a:r>
            <a:r>
              <a:rPr lang="en-US" sz="3600" b="1" dirty="0" smtClean="0">
                <a:solidFill>
                  <a:schemeClr val="tx2"/>
                </a:solidFill>
              </a:rPr>
              <a:t> </a:t>
            </a:r>
            <a:r>
              <a:rPr lang="en-US" sz="3600" b="1" dirty="0" err="1" smtClean="0">
                <a:solidFill>
                  <a:schemeClr val="tx2"/>
                </a:solidFill>
              </a:rPr>
              <a:t>Sertifikasi</a:t>
            </a:r>
            <a:endParaRPr lang="id-ID" sz="3600" b="1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352800"/>
            <a:ext cx="1371600" cy="990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Pengakuan</a:t>
            </a:r>
            <a:r>
              <a:rPr lang="en-US" sz="1400" dirty="0" smtClean="0"/>
              <a:t> </a:t>
            </a:r>
            <a:r>
              <a:rPr lang="en-US" sz="1400" dirty="0" err="1" smtClean="0"/>
              <a:t>Mutu</a:t>
            </a:r>
            <a:r>
              <a:rPr lang="en-US" sz="1400" dirty="0" smtClean="0"/>
              <a:t> PT</a:t>
            </a:r>
            <a:endParaRPr lang="en-US" sz="1400" dirty="0"/>
          </a:p>
        </p:txBody>
      </p:sp>
      <p:sp>
        <p:nvSpPr>
          <p:cNvPr id="6" name="Rounded Rectangle 5"/>
          <p:cNvSpPr/>
          <p:nvPr/>
        </p:nvSpPr>
        <p:spPr>
          <a:xfrm>
            <a:off x="2895600" y="1524000"/>
            <a:ext cx="1447800" cy="990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Lembaga</a:t>
            </a:r>
            <a:endParaRPr lang="en-US" sz="1400" dirty="0" smtClean="0"/>
          </a:p>
          <a:p>
            <a:pPr algn="ctr"/>
            <a:r>
              <a:rPr lang="en-US" sz="1400" dirty="0" smtClean="0"/>
              <a:t>(PT/Prodi)</a:t>
            </a:r>
            <a:endParaRPr lang="en-US" sz="1400" dirty="0"/>
          </a:p>
        </p:txBody>
      </p:sp>
      <p:sp>
        <p:nvSpPr>
          <p:cNvPr id="7" name="Rounded Rectangle 6"/>
          <p:cNvSpPr/>
          <p:nvPr/>
        </p:nvSpPr>
        <p:spPr>
          <a:xfrm>
            <a:off x="2895600" y="4953000"/>
            <a:ext cx="1447800" cy="990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Lulusan</a:t>
            </a:r>
            <a:endParaRPr lang="en-US" sz="14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5656556" y="762000"/>
            <a:ext cx="1447800" cy="11400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Lembaga</a:t>
            </a:r>
            <a:r>
              <a:rPr lang="en-US" sz="1400" dirty="0" smtClean="0"/>
              <a:t> </a:t>
            </a:r>
            <a:r>
              <a:rPr lang="en-US" sz="1400" dirty="0" err="1" smtClean="0"/>
              <a:t>Akreditasi</a:t>
            </a:r>
            <a:r>
              <a:rPr lang="en-US" sz="1400" dirty="0" smtClean="0"/>
              <a:t> </a:t>
            </a:r>
            <a:r>
              <a:rPr lang="en-US" sz="1400" dirty="0" err="1" smtClean="0"/>
              <a:t>Nasional</a:t>
            </a:r>
            <a:endParaRPr lang="en-US" sz="1400" dirty="0" smtClean="0"/>
          </a:p>
          <a:p>
            <a:pPr algn="ctr"/>
            <a:r>
              <a:rPr lang="en-US" sz="1400" b="1" dirty="0" smtClean="0"/>
              <a:t>(BAN-PT/</a:t>
            </a:r>
          </a:p>
          <a:p>
            <a:pPr algn="ctr"/>
            <a:r>
              <a:rPr lang="en-US" sz="1400" b="1" dirty="0" smtClean="0"/>
              <a:t>LAM-PT)</a:t>
            </a:r>
            <a:endParaRPr lang="en-US" sz="1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638800" y="2209800"/>
            <a:ext cx="1447800" cy="11400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Lembaga</a:t>
            </a:r>
            <a:r>
              <a:rPr lang="en-US" sz="1400" dirty="0" smtClean="0"/>
              <a:t> </a:t>
            </a:r>
            <a:r>
              <a:rPr lang="en-US" sz="1400" dirty="0" err="1" smtClean="0"/>
              <a:t>Akreditasi</a:t>
            </a:r>
            <a:r>
              <a:rPr lang="en-US" sz="1400" dirty="0" smtClean="0"/>
              <a:t> </a:t>
            </a:r>
            <a:r>
              <a:rPr lang="en-US" sz="1400" dirty="0" err="1" smtClean="0"/>
              <a:t>Internasional</a:t>
            </a:r>
            <a:endParaRPr lang="en-US" sz="1400" dirty="0" smtClean="0"/>
          </a:p>
          <a:p>
            <a:pPr algn="ctr"/>
            <a:r>
              <a:rPr lang="en-US" sz="1400" b="1" dirty="0" smtClean="0"/>
              <a:t>(ABET)</a:t>
            </a:r>
            <a:endParaRPr lang="en-US" sz="14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5652854" y="4114800"/>
            <a:ext cx="1447800" cy="11400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Lembaga</a:t>
            </a:r>
            <a:r>
              <a:rPr lang="en-US" sz="1400" dirty="0" smtClean="0"/>
              <a:t> </a:t>
            </a:r>
            <a:r>
              <a:rPr lang="en-US" sz="1400" dirty="0" err="1" smtClean="0"/>
              <a:t>Sertifikasi</a:t>
            </a:r>
            <a:r>
              <a:rPr lang="en-US" sz="1400" dirty="0" smtClean="0"/>
              <a:t> </a:t>
            </a:r>
            <a:r>
              <a:rPr lang="en-US" sz="1400" dirty="0" err="1" smtClean="0"/>
              <a:t>Nasional</a:t>
            </a:r>
            <a:endParaRPr lang="en-US" sz="1400" dirty="0" smtClean="0"/>
          </a:p>
          <a:p>
            <a:pPr algn="ctr"/>
            <a:r>
              <a:rPr lang="en-US" sz="1400" b="1" dirty="0" smtClean="0"/>
              <a:t>(LSP)</a:t>
            </a:r>
            <a:endParaRPr lang="en-US" sz="14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5675786" y="5559641"/>
            <a:ext cx="1447800" cy="11400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Lembaga</a:t>
            </a:r>
            <a:r>
              <a:rPr lang="en-US" sz="1400" dirty="0" smtClean="0"/>
              <a:t> </a:t>
            </a:r>
            <a:r>
              <a:rPr lang="en-US" sz="1400" dirty="0" err="1" smtClean="0"/>
              <a:t>Sertifikasi</a:t>
            </a:r>
            <a:r>
              <a:rPr lang="en-US" sz="1400" dirty="0" smtClean="0"/>
              <a:t> </a:t>
            </a:r>
            <a:r>
              <a:rPr lang="en-US" sz="1400" dirty="0" err="1" smtClean="0"/>
              <a:t>Internasional</a:t>
            </a:r>
            <a:endParaRPr lang="en-US" sz="1400" dirty="0" smtClean="0"/>
          </a:p>
          <a:p>
            <a:pPr algn="ctr"/>
            <a:r>
              <a:rPr lang="en-US" sz="1400" b="1" dirty="0" smtClean="0"/>
              <a:t>(IMO)</a:t>
            </a:r>
            <a:endParaRPr lang="en-US" sz="1400" b="1" dirty="0"/>
          </a:p>
        </p:txBody>
      </p:sp>
      <p:cxnSp>
        <p:nvCxnSpPr>
          <p:cNvPr id="15" name="Elbow Connector 14"/>
          <p:cNvCxnSpPr>
            <a:stCxn id="6" idx="3"/>
            <a:endCxn id="8" idx="1"/>
          </p:cNvCxnSpPr>
          <p:nvPr/>
        </p:nvCxnSpPr>
        <p:spPr>
          <a:xfrm flipV="1">
            <a:off x="4343400" y="1332021"/>
            <a:ext cx="1313156" cy="687279"/>
          </a:xfrm>
          <a:prstGeom prst="bentConnector3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9" idx="1"/>
          </p:cNvCxnSpPr>
          <p:nvPr/>
        </p:nvCxnSpPr>
        <p:spPr>
          <a:xfrm>
            <a:off x="4343400" y="2019300"/>
            <a:ext cx="1295400" cy="760521"/>
          </a:xfrm>
          <a:prstGeom prst="bentConnector3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12" idx="1"/>
          </p:cNvCxnSpPr>
          <p:nvPr/>
        </p:nvCxnSpPr>
        <p:spPr>
          <a:xfrm flipV="1">
            <a:off x="4343400" y="4684821"/>
            <a:ext cx="1309454" cy="763479"/>
          </a:xfrm>
          <a:prstGeom prst="bentConnector3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7" idx="3"/>
            <a:endCxn id="13" idx="1"/>
          </p:cNvCxnSpPr>
          <p:nvPr/>
        </p:nvCxnSpPr>
        <p:spPr>
          <a:xfrm>
            <a:off x="4343400" y="5448300"/>
            <a:ext cx="1332386" cy="681362"/>
          </a:xfrm>
          <a:prstGeom prst="bentConnector3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3"/>
            <a:endCxn id="6" idx="1"/>
          </p:cNvCxnSpPr>
          <p:nvPr/>
        </p:nvCxnSpPr>
        <p:spPr>
          <a:xfrm flipV="1">
            <a:off x="1676400" y="2019300"/>
            <a:ext cx="1219200" cy="1828800"/>
          </a:xfrm>
          <a:prstGeom prst="bentConnector3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5" idx="3"/>
            <a:endCxn id="7" idx="1"/>
          </p:cNvCxnSpPr>
          <p:nvPr/>
        </p:nvCxnSpPr>
        <p:spPr>
          <a:xfrm>
            <a:off x="1676400" y="3848100"/>
            <a:ext cx="1219200" cy="1600200"/>
          </a:xfrm>
          <a:prstGeom prst="bentConnector3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39000" y="1696134"/>
            <a:ext cx="1411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Apakah</a:t>
            </a:r>
            <a:r>
              <a:rPr lang="en-US" sz="1400" dirty="0" smtClean="0"/>
              <a:t> </a:t>
            </a:r>
            <a:r>
              <a:rPr lang="en-US" sz="1400" dirty="0" err="1" smtClean="0"/>
              <a:t>prodinya</a:t>
            </a:r>
            <a:endParaRPr lang="en-US" sz="1400" dirty="0" smtClean="0"/>
          </a:p>
          <a:p>
            <a:r>
              <a:rPr lang="en-US" sz="1400" dirty="0" err="1"/>
              <a:t>b</a:t>
            </a:r>
            <a:r>
              <a:rPr lang="en-US" sz="1400" dirty="0" err="1" smtClean="0"/>
              <a:t>ermutu</a:t>
            </a:r>
            <a:r>
              <a:rPr lang="en-US" sz="1400" dirty="0" smtClean="0"/>
              <a:t>?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380303" y="5186690"/>
            <a:ext cx="1550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Apakah</a:t>
            </a:r>
            <a:r>
              <a:rPr lang="en-US" sz="1400" dirty="0" smtClean="0"/>
              <a:t> </a:t>
            </a:r>
            <a:r>
              <a:rPr lang="en-US" sz="1400" dirty="0" err="1" smtClean="0"/>
              <a:t>lulusannya</a:t>
            </a:r>
            <a:endParaRPr lang="en-US" sz="1400" dirty="0" smtClean="0"/>
          </a:p>
          <a:p>
            <a:r>
              <a:rPr lang="en-US" sz="1400" dirty="0" err="1" smtClean="0"/>
              <a:t>kompeten</a:t>
            </a:r>
            <a:r>
              <a:rPr lang="en-US" sz="1400" dirty="0" smtClean="0"/>
              <a:t>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441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/>
            <a:r>
              <a:rPr lang="en-US" sz="4000" b="1" dirty="0" err="1" smtClean="0">
                <a:solidFill>
                  <a:schemeClr val="tx2"/>
                </a:solidFill>
              </a:rPr>
              <a:t>Trayektori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Akreditasi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dan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Sertifikasi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Menuju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Pasar</a:t>
            </a:r>
            <a:r>
              <a:rPr lang="en-US" sz="4000" b="1" dirty="0" smtClean="0">
                <a:solidFill>
                  <a:schemeClr val="tx2"/>
                </a:solidFill>
              </a:rPr>
              <a:t> Global </a:t>
            </a:r>
            <a:endParaRPr lang="id-ID" sz="4000" b="1" dirty="0">
              <a:solidFill>
                <a:schemeClr val="tx2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69505209"/>
              </p:ext>
            </p:extLst>
          </p:nvPr>
        </p:nvGraphicFramePr>
        <p:xfrm>
          <a:off x="381000" y="280139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58590110"/>
              </p:ext>
            </p:extLst>
          </p:nvPr>
        </p:nvGraphicFramePr>
        <p:xfrm>
          <a:off x="1905000" y="71243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03286" y="3411699"/>
            <a:ext cx="1116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Akreditasi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1600200"/>
            <a:ext cx="109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Sertifikasi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311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276600"/>
            <a:ext cx="9144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LAM-PT</a:t>
            </a:r>
            <a:endParaRPr lang="id-ID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799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/>
            <a:r>
              <a:rPr lang="en-US" sz="4000" b="1" dirty="0" err="1" smtClean="0">
                <a:solidFill>
                  <a:schemeClr val="tx2"/>
                </a:solidFill>
              </a:rPr>
              <a:t>Kebijakan</a:t>
            </a:r>
            <a:r>
              <a:rPr lang="en-US" sz="4000" b="1" dirty="0" smtClean="0">
                <a:solidFill>
                  <a:schemeClr val="tx2"/>
                </a:solidFill>
              </a:rPr>
              <a:t> LAM-PT</a:t>
            </a:r>
            <a:endParaRPr lang="id-ID" sz="40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1752600"/>
            <a:ext cx="699454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Lahirnya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LAM-PT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baru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terus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didorong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LAM-PT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harus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kredibel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LAM-PT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didorong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untuk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mandiri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LAM-PT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internasional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akan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diuji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coba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LAM-PT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bekerjasama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dengan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LAM-PT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internasional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597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276600"/>
            <a:ext cx="9144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Revitalisasi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Pendidikan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Tinggi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Vokasi</a:t>
            </a:r>
            <a:endParaRPr lang="id-ID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1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1898" y="1219200"/>
            <a:ext cx="36576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Kebutuhan</a:t>
            </a:r>
            <a:r>
              <a:rPr lang="en-US" sz="1400" b="1" dirty="0" smtClean="0">
                <a:solidFill>
                  <a:schemeClr val="tx2"/>
                </a:solidFill>
              </a:rPr>
              <a:t> Guru </a:t>
            </a:r>
            <a:r>
              <a:rPr lang="en-US" sz="1400" b="1" dirty="0" err="1" smtClean="0">
                <a:solidFill>
                  <a:schemeClr val="tx2"/>
                </a:solidFill>
              </a:rPr>
              <a:t>Produktif</a:t>
            </a:r>
            <a:r>
              <a:rPr lang="en-US" sz="1400" b="1" dirty="0" smtClean="0">
                <a:solidFill>
                  <a:schemeClr val="tx2"/>
                </a:solidFill>
              </a:rPr>
              <a:t> di SMK</a:t>
            </a:r>
          </a:p>
          <a:p>
            <a:pPr algn="ctr"/>
            <a:r>
              <a:rPr lang="en-US" sz="1400" b="1" dirty="0" smtClean="0">
                <a:solidFill>
                  <a:schemeClr val="tx2"/>
                </a:solidFill>
              </a:rPr>
              <a:t>(</a:t>
            </a:r>
            <a:r>
              <a:rPr lang="en-US" sz="1400" b="1" dirty="0" err="1" smtClean="0">
                <a:solidFill>
                  <a:schemeClr val="tx2"/>
                </a:solidFill>
              </a:rPr>
              <a:t>Jenis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dan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Jumlah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nya</a:t>
            </a:r>
            <a:r>
              <a:rPr lang="en-US" sz="1400" b="1" dirty="0" smtClean="0">
                <a:solidFill>
                  <a:schemeClr val="tx2"/>
                </a:solidFill>
              </a:rPr>
              <a:t>)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95600" y="2895600"/>
            <a:ext cx="36576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Pendidikan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Profesi</a:t>
            </a:r>
            <a:r>
              <a:rPr lang="en-US" sz="1400" b="1" dirty="0" smtClean="0">
                <a:solidFill>
                  <a:schemeClr val="tx2"/>
                </a:solidFill>
              </a:rPr>
              <a:t> Guru </a:t>
            </a:r>
            <a:r>
              <a:rPr lang="en-US" sz="1400" b="1" dirty="0" err="1" smtClean="0">
                <a:solidFill>
                  <a:schemeClr val="tx2"/>
                </a:solidFill>
              </a:rPr>
              <a:t>Produktif</a:t>
            </a:r>
            <a:endParaRPr lang="en-US" sz="1400" b="1" dirty="0" smtClean="0">
              <a:solidFill>
                <a:schemeClr val="tx2"/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tx2"/>
                </a:solidFill>
              </a:rPr>
              <a:t>(</a:t>
            </a:r>
            <a:r>
              <a:rPr lang="en-US" sz="1200" b="1" dirty="0" err="1" smtClean="0">
                <a:solidFill>
                  <a:schemeClr val="tx2"/>
                </a:solidFill>
              </a:rPr>
              <a:t>Biasiswa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  <a:r>
              <a:rPr lang="en-US" sz="1200" b="1" dirty="0" err="1" smtClean="0">
                <a:solidFill>
                  <a:schemeClr val="tx2"/>
                </a:solidFill>
              </a:rPr>
              <a:t>ikatan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  <a:r>
              <a:rPr lang="en-US" sz="1200" b="1" dirty="0" err="1" smtClean="0">
                <a:solidFill>
                  <a:schemeClr val="tx2"/>
                </a:solidFill>
              </a:rPr>
              <a:t>dinas</a:t>
            </a:r>
            <a:r>
              <a:rPr lang="en-US" sz="1200" b="1" dirty="0" smtClean="0">
                <a:solidFill>
                  <a:schemeClr val="tx2"/>
                </a:solidFill>
              </a:rPr>
              <a:t>)</a:t>
            </a:r>
            <a:endParaRPr lang="en-US" sz="1200" b="1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86600" y="2894860"/>
            <a:ext cx="1905000" cy="609600"/>
          </a:xfrm>
          <a:prstGeom prst="rect">
            <a:avLst/>
          </a:prstGeom>
          <a:solidFill>
            <a:srgbClr val="FD91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Organisasi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Profesi</a:t>
            </a:r>
            <a:r>
              <a:rPr lang="en-US" sz="1400" b="1" dirty="0" smtClean="0">
                <a:solidFill>
                  <a:schemeClr val="tx2"/>
                </a:solidFill>
              </a:rPr>
              <a:t> Guru</a:t>
            </a:r>
            <a:r>
              <a:rPr lang="en-US" sz="1400" b="1" dirty="0" smtClean="0">
                <a:solidFill>
                  <a:srgbClr val="FF0000"/>
                </a:solidFill>
              </a:rPr>
              <a:t>**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2894860"/>
            <a:ext cx="19050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Asosiasi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Penyelenggaran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Pendidikan</a:t>
            </a:r>
            <a:r>
              <a:rPr lang="en-US" sz="1400" b="1" dirty="0" smtClean="0">
                <a:solidFill>
                  <a:schemeClr val="tx2"/>
                </a:solidFill>
              </a:rPr>
              <a:t> Guru</a:t>
            </a:r>
            <a:r>
              <a:rPr lang="en-US" sz="1400" b="1" dirty="0" smtClean="0">
                <a:solidFill>
                  <a:srgbClr val="FF0000"/>
                </a:solidFill>
              </a:rPr>
              <a:t>*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24600" y="5257800"/>
            <a:ext cx="24384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Lulusan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Politeknik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14078" y="5257800"/>
            <a:ext cx="2438399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Lulusan</a:t>
            </a:r>
            <a:r>
              <a:rPr lang="en-US" sz="1400" b="1" dirty="0" smtClean="0">
                <a:solidFill>
                  <a:schemeClr val="tx2"/>
                </a:solidFill>
              </a:rPr>
              <a:t> Prodi </a:t>
            </a:r>
            <a:r>
              <a:rPr lang="en-US" sz="1400" b="1" dirty="0" err="1" smtClean="0">
                <a:solidFill>
                  <a:schemeClr val="tx2"/>
                </a:solidFill>
              </a:rPr>
              <a:t>Teknik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dari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Universitas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atau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Institut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 err="1" smtClean="0">
                <a:solidFill>
                  <a:schemeClr val="tx2"/>
                </a:solidFill>
              </a:rPr>
              <a:t>Teknologi</a:t>
            </a:r>
            <a:endParaRPr lang="en-US" sz="1400" b="1" dirty="0">
              <a:solidFill>
                <a:schemeClr val="tx2"/>
              </a:solidFill>
            </a:endParaRPr>
          </a:p>
        </p:txBody>
      </p:sp>
      <p:cxnSp>
        <p:nvCxnSpPr>
          <p:cNvPr id="4" name="Elbow Connector 3"/>
          <p:cNvCxnSpPr>
            <a:stCxn id="13" idx="0"/>
            <a:endCxn id="9" idx="2"/>
          </p:cNvCxnSpPr>
          <p:nvPr/>
        </p:nvCxnSpPr>
        <p:spPr>
          <a:xfrm rot="16200000" flipV="1">
            <a:off x="3852539" y="4377061"/>
            <a:ext cx="1752600" cy="8878"/>
          </a:xfrm>
          <a:prstGeom prst="bentConnector3">
            <a:avLst/>
          </a:prstGeom>
          <a:ln w="381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lbow Connector 5"/>
          <p:cNvCxnSpPr>
            <a:stCxn id="12" idx="0"/>
            <a:endCxn id="9" idx="2"/>
          </p:cNvCxnSpPr>
          <p:nvPr/>
        </p:nvCxnSpPr>
        <p:spPr>
          <a:xfrm rot="16200000" flipV="1">
            <a:off x="5257800" y="2971800"/>
            <a:ext cx="1752600" cy="2819400"/>
          </a:xfrm>
          <a:prstGeom prst="bentConnector3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11" idx="3"/>
            <a:endCxn id="9" idx="1"/>
          </p:cNvCxnSpPr>
          <p:nvPr/>
        </p:nvCxnSpPr>
        <p:spPr>
          <a:xfrm>
            <a:off x="2286000" y="3199660"/>
            <a:ext cx="609600" cy="740"/>
          </a:xfrm>
          <a:prstGeom prst="bentConnector3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1"/>
            <a:endCxn id="9" idx="3"/>
          </p:cNvCxnSpPr>
          <p:nvPr/>
        </p:nvCxnSpPr>
        <p:spPr>
          <a:xfrm rot="10800000" flipV="1">
            <a:off x="6553200" y="3199660"/>
            <a:ext cx="533400" cy="740"/>
          </a:xfrm>
          <a:prstGeom prst="bentConnector3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9" idx="0"/>
            <a:endCxn id="2" idx="2"/>
          </p:cNvCxnSpPr>
          <p:nvPr/>
        </p:nvCxnSpPr>
        <p:spPr>
          <a:xfrm rot="16200000" flipV="1">
            <a:off x="4189149" y="2360349"/>
            <a:ext cx="1066800" cy="3702"/>
          </a:xfrm>
          <a:prstGeom prst="bentConnector3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85800" y="5256319"/>
            <a:ext cx="24384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2"/>
                </a:solidFill>
              </a:rPr>
              <a:t>Lulusan</a:t>
            </a:r>
            <a:r>
              <a:rPr lang="en-US" sz="1400" b="1" dirty="0" smtClean="0">
                <a:solidFill>
                  <a:schemeClr val="tx2"/>
                </a:solidFill>
              </a:rPr>
              <a:t> Prodi </a:t>
            </a:r>
            <a:r>
              <a:rPr lang="en-US" sz="1400" b="1" dirty="0" err="1" smtClean="0">
                <a:solidFill>
                  <a:schemeClr val="tx2"/>
                </a:solidFill>
              </a:rPr>
              <a:t>Keguruan</a:t>
            </a:r>
            <a:endParaRPr lang="en-US" sz="1400" b="1" dirty="0">
              <a:solidFill>
                <a:schemeClr val="tx2"/>
              </a:solidFill>
            </a:endParaRPr>
          </a:p>
        </p:txBody>
      </p:sp>
      <p:cxnSp>
        <p:nvCxnSpPr>
          <p:cNvPr id="18" name="Elbow Connector 17"/>
          <p:cNvCxnSpPr>
            <a:stCxn id="14" idx="0"/>
            <a:endCxn id="9" idx="2"/>
          </p:cNvCxnSpPr>
          <p:nvPr/>
        </p:nvCxnSpPr>
        <p:spPr>
          <a:xfrm rot="5400000" flipH="1" flipV="1">
            <a:off x="2439141" y="2971060"/>
            <a:ext cx="1751119" cy="2819400"/>
          </a:xfrm>
          <a:prstGeom prst="bentConnector3">
            <a:avLst/>
          </a:prstGeom>
          <a:ln w="38100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" y="3505200"/>
            <a:ext cx="1532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* </a:t>
            </a:r>
            <a:r>
              <a:rPr lang="en-US" sz="1400" dirty="0" err="1" smtClean="0">
                <a:solidFill>
                  <a:srgbClr val="FF0000"/>
                </a:solidFill>
              </a:rPr>
              <a:t>Sudah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terbentuk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54393" y="3505200"/>
            <a:ext cx="1627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* *</a:t>
            </a:r>
            <a:r>
              <a:rPr lang="en-US" sz="1400" dirty="0" err="1" smtClean="0">
                <a:solidFill>
                  <a:srgbClr val="FF0000"/>
                </a:solidFill>
              </a:rPr>
              <a:t>Sedang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dibentuk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8617" y="2362200"/>
            <a:ext cx="2059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(</a:t>
            </a:r>
            <a:r>
              <a:rPr lang="en-US" sz="1200" b="1" dirty="0" err="1" smtClean="0">
                <a:solidFill>
                  <a:srgbClr val="FF0000"/>
                </a:solidFill>
              </a:rPr>
              <a:t>Punya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sertifikat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</a:rPr>
              <a:t>kompetensi</a:t>
            </a:r>
            <a:r>
              <a:rPr lang="en-US" sz="1200" b="1" dirty="0" smtClean="0">
                <a:solidFill>
                  <a:srgbClr val="FF0000"/>
                </a:solidFill>
              </a:rPr>
              <a:t>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2959" y="0"/>
            <a:ext cx="914399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Penyediaan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Guru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Produktif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SMK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257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892"/>
            <a:ext cx="914400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/>
              <a:t>KERANGKA REVITALISASI PENDIDIKAN TINGGI VOKASI</a:t>
            </a:r>
            <a:endParaRPr lang="en-AU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707020" y="680558"/>
            <a:ext cx="2101265" cy="6953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INDUSTRI DAPAT PASOKAN TENAGA KERJA KOMPETEN 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37735" y="693612"/>
            <a:ext cx="2101265" cy="6953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SEMUA LULUSAN POLTEK DPT PEKERJAAN SESUAI KOMPETENSINYA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4424" y="1389004"/>
            <a:ext cx="2101265" cy="8534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SEMUA LULUSAN POLTEK BERSERTIFIKAT KOMPETENSI SESUAI KEBUTUHAN INDUSTRI</a:t>
            </a:r>
            <a:endParaRPr lang="en-AU" sz="1400" b="1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48195" y="2420983"/>
            <a:ext cx="7008223" cy="2987040"/>
            <a:chOff x="322217" y="2168435"/>
            <a:chExt cx="10180320" cy="2987040"/>
          </a:xfrm>
        </p:grpSpPr>
        <p:sp>
          <p:nvSpPr>
            <p:cNvPr id="16" name="Rectangle 15"/>
            <p:cNvSpPr/>
            <p:nvPr/>
          </p:nvSpPr>
          <p:spPr>
            <a:xfrm>
              <a:off x="322217" y="2168435"/>
              <a:ext cx="10180320" cy="298704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19735" y="2281628"/>
              <a:ext cx="1846235" cy="133242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KURIKULUM POLTEK DISESUAIKAN DENGAN KEBUTUHAN INDUSTRI</a:t>
              </a:r>
              <a:endParaRPr lang="en-A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00567" y="3718567"/>
              <a:ext cx="1846235" cy="13498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50% DOSEN POLTEK DARI INDUSTRI, 50% DARI PERGURUAN TINGGI</a:t>
              </a:r>
              <a:endParaRPr lang="en-A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60160" y="3714205"/>
              <a:ext cx="1846235" cy="13498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PENERAPAN DUAL SYSTEM</a:t>
              </a:r>
            </a:p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(SISTEM 3 – 2 – 1)</a:t>
              </a:r>
              <a:endParaRPr lang="en-A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24083" y="3714208"/>
              <a:ext cx="1846235" cy="13498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PEMBANGUNAN TEACHING FACTORY DI POLTEK</a:t>
              </a:r>
              <a:endParaRPr lang="en-A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48836" y="3701140"/>
              <a:ext cx="1846235" cy="13498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RETOOLING/</a:t>
              </a:r>
            </a:p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RETRAINING  DOSEN POLITEKNIK</a:t>
              </a:r>
              <a:endParaRPr lang="en-A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560513" y="3692433"/>
              <a:ext cx="1846235" cy="13498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1400" b="1" dirty="0" smtClean="0">
                  <a:solidFill>
                    <a:schemeClr val="tx1"/>
                  </a:solidFill>
                </a:rPr>
                <a:t>POLTEK SBG TEMPAT UJI KOMPETENSI (TUK) DAN LEMBAGA SERTIFIKASI PROFESI (LSP)</a:t>
              </a:r>
              <a:endParaRPr lang="en-AU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7020" y="5603966"/>
            <a:ext cx="2453413" cy="11843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PENGEMBANGAN POLITEKNIK MENDUKUNG 14 KAWASAN EKONOMI KHUSUS (KEK)</a:t>
            </a:r>
            <a:endParaRPr lang="en-AU" sz="14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23838" y="5607980"/>
            <a:ext cx="1595673" cy="11843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 smtClean="0">
                <a:solidFill>
                  <a:schemeClr val="tx1"/>
                </a:solidFill>
              </a:rPr>
              <a:t>PILOT PROJECT REVITALISASI 12+1 (KESEHATAN) POLTEK NEGERI</a:t>
            </a:r>
            <a:endParaRPr lang="en-AU" sz="1400" b="1" dirty="0">
              <a:solidFill>
                <a:schemeClr val="tx1"/>
              </a:solidFill>
            </a:endParaRPr>
          </a:p>
        </p:txBody>
      </p:sp>
      <p:cxnSp>
        <p:nvCxnSpPr>
          <p:cNvPr id="19" name="Elbow Connector 18"/>
          <p:cNvCxnSpPr>
            <a:stCxn id="5" idx="2"/>
            <a:endCxn id="7" idx="1"/>
          </p:cNvCxnSpPr>
          <p:nvPr/>
        </p:nvCxnSpPr>
        <p:spPr>
          <a:xfrm rot="16200000" flipH="1">
            <a:off x="2121148" y="1012454"/>
            <a:ext cx="439780" cy="1166771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6" idx="2"/>
            <a:endCxn id="7" idx="3"/>
          </p:cNvCxnSpPr>
          <p:nvPr/>
        </p:nvCxnSpPr>
        <p:spPr>
          <a:xfrm rot="5400000">
            <a:off x="5393666" y="1021028"/>
            <a:ext cx="426726" cy="1162679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6" idx="2"/>
            <a:endCxn id="15" idx="1"/>
          </p:cNvCxnSpPr>
          <p:nvPr/>
        </p:nvCxnSpPr>
        <p:spPr>
          <a:xfrm rot="16200000" flipH="1">
            <a:off x="3641999" y="5518330"/>
            <a:ext cx="792146" cy="571531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6" idx="2"/>
            <a:endCxn id="14" idx="3"/>
          </p:cNvCxnSpPr>
          <p:nvPr/>
        </p:nvCxnSpPr>
        <p:spPr>
          <a:xfrm rot="5400000">
            <a:off x="3062304" y="5506152"/>
            <a:ext cx="788132" cy="591874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308874" y="584770"/>
            <a:ext cx="52267" cy="627323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373406" y="766099"/>
            <a:ext cx="1174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OUTCOME</a:t>
            </a:r>
            <a:endParaRPr lang="en-AU" dirty="0"/>
          </a:p>
        </p:txBody>
      </p:sp>
      <p:sp>
        <p:nvSpPr>
          <p:cNvPr id="38" name="TextBox 37"/>
          <p:cNvSpPr txBox="1"/>
          <p:nvPr/>
        </p:nvSpPr>
        <p:spPr>
          <a:xfrm>
            <a:off x="7383328" y="1749871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OUTPUT</a:t>
            </a:r>
            <a:endParaRPr lang="en-AU" dirty="0"/>
          </a:p>
        </p:txBody>
      </p:sp>
      <p:sp>
        <p:nvSpPr>
          <p:cNvPr id="39" name="TextBox 38"/>
          <p:cNvSpPr txBox="1"/>
          <p:nvPr/>
        </p:nvSpPr>
        <p:spPr>
          <a:xfrm>
            <a:off x="7355481" y="3080298"/>
            <a:ext cx="1607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PROGRAM REVITALISI PENDIDIKAN TINGGI VOKASI</a:t>
            </a:r>
            <a:endParaRPr lang="en-AU" dirty="0"/>
          </a:p>
        </p:txBody>
      </p:sp>
      <p:sp>
        <p:nvSpPr>
          <p:cNvPr id="40" name="TextBox 39"/>
          <p:cNvSpPr txBox="1"/>
          <p:nvPr/>
        </p:nvSpPr>
        <p:spPr>
          <a:xfrm>
            <a:off x="7383327" y="6128052"/>
            <a:ext cx="157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PILOT PROJECT</a:t>
            </a:r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4404141" y="2534176"/>
            <a:ext cx="1310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C00000"/>
                </a:solidFill>
              </a:rPr>
              <a:t>Nama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err="1" smtClean="0">
                <a:solidFill>
                  <a:srgbClr val="C00000"/>
                </a:solidFill>
              </a:rPr>
              <a:t>Jabatan</a:t>
            </a:r>
            <a:r>
              <a:rPr lang="en-US" sz="1400" dirty="0" smtClean="0">
                <a:solidFill>
                  <a:srgbClr val="C00000"/>
                </a:solidFill>
              </a:rPr>
              <a:t>, </a:t>
            </a:r>
            <a:r>
              <a:rPr lang="en-US" sz="1400" dirty="0" err="1" smtClean="0">
                <a:solidFill>
                  <a:srgbClr val="C00000"/>
                </a:solidFill>
              </a:rPr>
              <a:t>Kompetensi</a:t>
            </a:r>
            <a:r>
              <a:rPr lang="en-US" sz="1400" dirty="0" smtClean="0">
                <a:solidFill>
                  <a:srgbClr val="C00000"/>
                </a:solidFill>
              </a:rPr>
              <a:t>, </a:t>
            </a:r>
          </a:p>
          <a:p>
            <a:r>
              <a:rPr lang="en-US" sz="1400" dirty="0" err="1" smtClean="0">
                <a:solidFill>
                  <a:srgbClr val="C00000"/>
                </a:solidFill>
              </a:rPr>
              <a:t>jumlah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22" name="Straight Arrow Connector 21"/>
          <p:cNvCxnSpPr>
            <a:stCxn id="7" idx="2"/>
          </p:cNvCxnSpPr>
          <p:nvPr/>
        </p:nvCxnSpPr>
        <p:spPr>
          <a:xfrm>
            <a:off x="3975057" y="2242455"/>
            <a:ext cx="0" cy="178529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0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0" y="2046454"/>
            <a:ext cx="9144000" cy="217606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en-US" sz="4800" b="1" dirty="0" err="1" smtClean="0">
                <a:solidFill>
                  <a:schemeClr val="accent1">
                    <a:lumMod val="75000"/>
                  </a:schemeClr>
                </a:solidFill>
              </a:rPr>
              <a:t>Catatan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800" b="1" dirty="0" err="1" smtClean="0">
                <a:solidFill>
                  <a:schemeClr val="accent1">
                    <a:lumMod val="75000"/>
                  </a:schemeClr>
                </a:solidFill>
              </a:rPr>
              <a:t>Untuk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 BAN-PT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848453"/>
            <a:ext cx="9144000" cy="103690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r>
              <a:rPr lang="en-US" b="1" dirty="0" err="1" smtClean="0"/>
              <a:t>Direktorat</a:t>
            </a:r>
            <a:r>
              <a:rPr lang="en-US" b="1" dirty="0" smtClean="0"/>
              <a:t> </a:t>
            </a:r>
            <a:r>
              <a:rPr lang="en-US" b="1" dirty="0" err="1" smtClean="0"/>
              <a:t>Jenderal</a:t>
            </a:r>
            <a:r>
              <a:rPr lang="en-US" b="1" dirty="0" smtClean="0"/>
              <a:t> </a:t>
            </a:r>
            <a:r>
              <a:rPr lang="en-US" b="1" dirty="0" err="1" smtClean="0"/>
              <a:t>Kelembagaan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Kerjasama</a:t>
            </a:r>
            <a:r>
              <a:rPr lang="en-US" b="1" dirty="0" smtClean="0"/>
              <a:t> </a:t>
            </a:r>
            <a:r>
              <a:rPr lang="en-US" b="1" dirty="0" err="1" smtClean="0"/>
              <a:t>Iptek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Dikti</a:t>
            </a:r>
            <a:endParaRPr lang="en-US" b="1" dirty="0" smtClean="0"/>
          </a:p>
          <a:p>
            <a:pPr algn="ctr"/>
            <a:r>
              <a:rPr lang="en-US" b="1" dirty="0" err="1" smtClean="0"/>
              <a:t>Kementerian</a:t>
            </a:r>
            <a:r>
              <a:rPr lang="en-US" b="1" dirty="0" smtClean="0"/>
              <a:t> </a:t>
            </a:r>
            <a:r>
              <a:rPr lang="en-US" b="1" dirty="0" err="1" smtClean="0"/>
              <a:t>Riset</a:t>
            </a:r>
            <a:r>
              <a:rPr lang="en-US" b="1" dirty="0" smtClean="0"/>
              <a:t>, </a:t>
            </a:r>
            <a:r>
              <a:rPr lang="en-US" b="1" dirty="0" err="1" smtClean="0"/>
              <a:t>Teknologi</a:t>
            </a:r>
            <a:r>
              <a:rPr lang="en-US" b="1" dirty="0" smtClean="0"/>
              <a:t>,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Pendidikan</a:t>
            </a:r>
            <a:r>
              <a:rPr lang="en-US" b="1" dirty="0" smtClean="0"/>
              <a:t> Tin</a:t>
            </a:r>
            <a:endParaRPr lang="id-ID" b="1" dirty="0"/>
          </a:p>
        </p:txBody>
      </p:sp>
      <p:pic>
        <p:nvPicPr>
          <p:cNvPr id="2" name="Picture 1" descr="RISTEKDIKT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7835"/>
            <a:ext cx="1519200" cy="132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8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/>
            <a:r>
              <a:rPr lang="en-US" sz="4000" b="1" dirty="0" err="1" smtClean="0">
                <a:solidFill>
                  <a:schemeClr val="tx2"/>
                </a:solidFill>
              </a:rPr>
              <a:t>Catatan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Untuk</a:t>
            </a:r>
            <a:r>
              <a:rPr lang="en-US" sz="4000" b="1" dirty="0" smtClean="0">
                <a:solidFill>
                  <a:schemeClr val="tx2"/>
                </a:solidFill>
              </a:rPr>
              <a:t> Ban-PT</a:t>
            </a:r>
            <a:endParaRPr lang="id-ID" sz="40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2476" y="1219200"/>
            <a:ext cx="77790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Tahun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2016 BAN-PT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telah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dapat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menyelesesaikan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tugasnya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dengan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baik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meskipun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anggaran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nya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disesuiakan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LAM-PT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harus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telah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responsif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dalam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menyikapi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dinamika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perubahan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peraturan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di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bidang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pendidikan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tinggi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BAN-PT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terus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didorong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untuk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melakukan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inovasi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agar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lebih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efektif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efisien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kredibel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BAN-PT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diharapkan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dapat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memprioritaskan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pembuatan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instrumen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untuk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politeknik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BAN-PT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dapat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melakukan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evaluasi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“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akurat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”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terhadap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usulan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LAM-PT yang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baru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terutama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terkait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kredibilitas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lembaga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pengusul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personil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sistem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kekuatan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finansial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7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0" y="2046454"/>
            <a:ext cx="9144000" cy="217606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/>
            <a:r>
              <a:rPr lang="en-US" sz="5400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Tanggungjawab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Kemristekdikti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 Target </a:t>
            </a:r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Ditjend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5400" b="1" dirty="0" err="1" smtClean="0">
                <a:solidFill>
                  <a:schemeClr val="accent1">
                    <a:lumMod val="75000"/>
                  </a:schemeClr>
                </a:solidFill>
              </a:rPr>
              <a:t>Kelembagaan</a:t>
            </a:r>
            <a:endParaRPr lang="en-US" sz="54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848453"/>
            <a:ext cx="9144000" cy="103690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r>
              <a:rPr lang="en-US" b="1" dirty="0" err="1" smtClean="0"/>
              <a:t>Direktorat</a:t>
            </a:r>
            <a:r>
              <a:rPr lang="en-US" b="1" dirty="0" smtClean="0"/>
              <a:t> </a:t>
            </a:r>
            <a:r>
              <a:rPr lang="en-US" b="1" dirty="0" err="1" smtClean="0"/>
              <a:t>Jenderal</a:t>
            </a:r>
            <a:r>
              <a:rPr lang="en-US" b="1" dirty="0" smtClean="0"/>
              <a:t> </a:t>
            </a:r>
            <a:r>
              <a:rPr lang="en-US" b="1" dirty="0" err="1" smtClean="0"/>
              <a:t>Kelembagaan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Kerjasama</a:t>
            </a:r>
            <a:r>
              <a:rPr lang="en-US" b="1" dirty="0" smtClean="0"/>
              <a:t> </a:t>
            </a:r>
            <a:r>
              <a:rPr lang="en-US" b="1" dirty="0" err="1" smtClean="0"/>
              <a:t>Iptek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Dikti</a:t>
            </a:r>
            <a:endParaRPr lang="en-US" b="1" dirty="0" smtClean="0"/>
          </a:p>
          <a:p>
            <a:pPr algn="ctr"/>
            <a:r>
              <a:rPr lang="en-US" b="1" dirty="0" err="1" smtClean="0"/>
              <a:t>Kementerian</a:t>
            </a:r>
            <a:r>
              <a:rPr lang="en-US" b="1" dirty="0" smtClean="0"/>
              <a:t> </a:t>
            </a:r>
            <a:r>
              <a:rPr lang="en-US" b="1" dirty="0" err="1" smtClean="0"/>
              <a:t>Riset</a:t>
            </a:r>
            <a:r>
              <a:rPr lang="en-US" b="1" dirty="0" smtClean="0"/>
              <a:t>, </a:t>
            </a:r>
            <a:r>
              <a:rPr lang="en-US" b="1" dirty="0" err="1" smtClean="0"/>
              <a:t>Teknologi</a:t>
            </a:r>
            <a:r>
              <a:rPr lang="en-US" b="1" dirty="0" smtClean="0"/>
              <a:t>,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Pendidikan</a:t>
            </a:r>
            <a:r>
              <a:rPr lang="en-US" b="1" dirty="0" smtClean="0"/>
              <a:t> Tin</a:t>
            </a:r>
            <a:endParaRPr lang="id-ID" b="1" dirty="0"/>
          </a:p>
        </p:txBody>
      </p:sp>
      <p:pic>
        <p:nvPicPr>
          <p:cNvPr id="2" name="Picture 1" descr="RISTEKDIKT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7835"/>
            <a:ext cx="1519200" cy="132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5200" y="2961897"/>
            <a:ext cx="196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Terimakasih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54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-14354" y="2113"/>
            <a:ext cx="9158356" cy="4000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Ministry of Research, Technology, and Higher Education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2615653"/>
            <a:ext cx="2514600" cy="553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1400" dirty="0" smtClean="0"/>
              <a:t>Ultimate Outcome:</a:t>
            </a:r>
          </a:p>
          <a:p>
            <a:pPr algn="ctr"/>
            <a:r>
              <a:rPr lang="en-US" sz="1600" b="1" dirty="0" smtClean="0"/>
              <a:t>Nation Competitiveness</a:t>
            </a:r>
            <a:endParaRPr lang="en-US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492190" y="4063453"/>
            <a:ext cx="1512168" cy="553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1400" dirty="0" smtClean="0"/>
              <a:t>Output:</a:t>
            </a:r>
          </a:p>
          <a:p>
            <a:pPr algn="ctr"/>
            <a:r>
              <a:rPr lang="en-US" sz="1600" b="1" dirty="0" smtClean="0"/>
              <a:t>Skilled Labors</a:t>
            </a:r>
            <a:endParaRPr lang="en-US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136688" y="4068219"/>
            <a:ext cx="1512168" cy="553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1400" dirty="0" smtClean="0"/>
              <a:t>Output:</a:t>
            </a:r>
          </a:p>
          <a:p>
            <a:pPr algn="ctr"/>
            <a:r>
              <a:rPr lang="en-US" sz="1600" b="1" dirty="0" smtClean="0"/>
              <a:t>Innovation</a:t>
            </a:r>
            <a:endParaRPr lang="en-US" sz="1600" b="1" dirty="0"/>
          </a:p>
        </p:txBody>
      </p:sp>
      <p:pic>
        <p:nvPicPr>
          <p:cNvPr id="41" name="Picture 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1" y="-21"/>
            <a:ext cx="755608" cy="74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8394" y="-27381"/>
            <a:ext cx="755608" cy="74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3657600" y="1371600"/>
            <a:ext cx="2514600" cy="553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1400" dirty="0" smtClean="0"/>
              <a:t>Ultimate Impact:</a:t>
            </a:r>
          </a:p>
          <a:p>
            <a:pPr algn="ctr"/>
            <a:r>
              <a:rPr lang="en-US" sz="1600" b="1" dirty="0" smtClean="0"/>
              <a:t>Economic Growth</a:t>
            </a:r>
            <a:endParaRPr lang="en-US" sz="1600" b="1" dirty="0"/>
          </a:p>
        </p:txBody>
      </p:sp>
      <p:cxnSp>
        <p:nvCxnSpPr>
          <p:cNvPr id="35" name="Straight Arrow Connector 34"/>
          <p:cNvCxnSpPr>
            <a:stCxn id="39" idx="2"/>
            <a:endCxn id="4" idx="0"/>
          </p:cNvCxnSpPr>
          <p:nvPr/>
        </p:nvCxnSpPr>
        <p:spPr>
          <a:xfrm>
            <a:off x="4914900" y="1925570"/>
            <a:ext cx="0" cy="690083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4" idx="2"/>
            <a:endCxn id="32" idx="0"/>
          </p:cNvCxnSpPr>
          <p:nvPr/>
        </p:nvCxnSpPr>
        <p:spPr>
          <a:xfrm rot="5400000">
            <a:off x="3134672" y="2283225"/>
            <a:ext cx="893830" cy="2666626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4" idx="2"/>
            <a:endCxn id="34" idx="0"/>
          </p:cNvCxnSpPr>
          <p:nvPr/>
        </p:nvCxnSpPr>
        <p:spPr>
          <a:xfrm rot="16200000" flipH="1">
            <a:off x="5454538" y="2629985"/>
            <a:ext cx="898596" cy="1977872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04800" y="5130253"/>
            <a:ext cx="3886200" cy="5539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1400" dirty="0" smtClean="0"/>
              <a:t>Strategic Initiative:</a:t>
            </a:r>
          </a:p>
          <a:p>
            <a:pPr algn="ctr"/>
            <a:r>
              <a:rPr lang="en-US" sz="1600" b="1" dirty="0" smtClean="0"/>
              <a:t>Revitalization of Vocational Education</a:t>
            </a:r>
            <a:endParaRPr lang="en-US" sz="16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953000" y="5130253"/>
            <a:ext cx="3886200" cy="5847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US" sz="1400" dirty="0" smtClean="0"/>
              <a:t>Strategic Initiative:</a:t>
            </a:r>
          </a:p>
          <a:p>
            <a:pPr algn="ctr"/>
            <a:r>
              <a:rPr lang="en-US" sz="1600" b="1" dirty="0" smtClean="0"/>
              <a:t>Commercialization of Research Outpu</a:t>
            </a:r>
            <a:r>
              <a:rPr lang="en-US" dirty="0" smtClean="0"/>
              <a:t>t </a:t>
            </a:r>
            <a:endParaRPr lang="en-US" dirty="0"/>
          </a:p>
        </p:txBody>
      </p:sp>
      <p:cxnSp>
        <p:nvCxnSpPr>
          <p:cNvPr id="58" name="Elbow Connector 57"/>
          <p:cNvCxnSpPr>
            <a:stCxn id="32" idx="2"/>
            <a:endCxn id="47" idx="0"/>
          </p:cNvCxnSpPr>
          <p:nvPr/>
        </p:nvCxnSpPr>
        <p:spPr>
          <a:xfrm rot="5400000">
            <a:off x="1991672" y="4873651"/>
            <a:ext cx="512830" cy="374"/>
          </a:xfrm>
          <a:prstGeom prst="bentConnector3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4" idx="2"/>
            <a:endCxn id="48" idx="0"/>
          </p:cNvCxnSpPr>
          <p:nvPr/>
        </p:nvCxnSpPr>
        <p:spPr>
          <a:xfrm rot="16200000" flipH="1">
            <a:off x="6640404" y="4874557"/>
            <a:ext cx="508064" cy="3328"/>
          </a:xfrm>
          <a:prstGeom prst="bentConnector3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1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088322"/>
              </p:ext>
            </p:extLst>
          </p:nvPr>
        </p:nvGraphicFramePr>
        <p:xfrm>
          <a:off x="198620" y="1995510"/>
          <a:ext cx="8715155" cy="2844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981"/>
                <a:gridCol w="3733800"/>
                <a:gridCol w="580072"/>
                <a:gridCol w="702620"/>
                <a:gridCol w="702620"/>
                <a:gridCol w="702620"/>
                <a:gridCol w="702620"/>
                <a:gridCol w="1179822"/>
              </a:tblGrid>
              <a:tr h="30480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Indikator</a:t>
                      </a: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Program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Keterangan</a:t>
                      </a:r>
                      <a:endParaRPr lang="en-US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3300"/>
                    </a:solidFill>
                  </a:tcPr>
                </a:tc>
              </a:tr>
              <a:tr h="59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Jumlah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</a:t>
                      </a:r>
                      <a:r>
                        <a:rPr lang="id-ID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erguruan Tinggi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</a:t>
                      </a:r>
                      <a:r>
                        <a:rPr lang="id-ID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asuk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</a:t>
                      </a:r>
                      <a:r>
                        <a:rPr lang="id-ID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 500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id-ID" sz="16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unia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Kumulatif</a:t>
                      </a:r>
                      <a:endParaRPr lang="en-US" sz="1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936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Jumlah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Perguruan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Tinggi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berakreditasi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A (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Unggul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Kumulatif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19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Jumlah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TST yang 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mature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58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Kumulatif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Pusat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Unggulan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Iptek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Kumulatif</a:t>
                      </a:r>
                      <a:endParaRPr lang="en-US" sz="1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13611" y="1538310"/>
            <a:ext cx="3748790" cy="381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Program </a:t>
            </a:r>
            <a:r>
              <a:rPr lang="en-US" sz="1600" dirty="0" err="1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Penguatan</a:t>
            </a: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Kelembagaan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3451"/>
            <a:ext cx="6429420" cy="8617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tabLst>
                <a:tab pos="347663" algn="l"/>
                <a:tab pos="509588" algn="l"/>
                <a:tab pos="692150" algn="l"/>
              </a:tabLst>
            </a:pP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INDIKATOR</a:t>
            </a: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PROGRAM</a:t>
            </a: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 DAN TARGET</a:t>
            </a:r>
            <a:r>
              <a:rPr lang="en-US" sz="25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DIRJEN KELEMBAGAAN</a:t>
            </a:r>
            <a:endParaRPr lang="en-US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8BEA-A0A2-4A04-8C17-CBCD233C1B85}" type="slidenum">
              <a:rPr lang="id-ID" smtClean="0"/>
              <a:pPr/>
              <a:t>5</a:t>
            </a:fld>
            <a:endParaRPr lang="id-ID"/>
          </a:p>
        </p:txBody>
      </p:sp>
      <p:pic>
        <p:nvPicPr>
          <p:cNvPr id="7" name="pasted-image.p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429" y="0"/>
            <a:ext cx="1141571" cy="848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" y="-24"/>
            <a:ext cx="1306664" cy="128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42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0" y="2046454"/>
            <a:ext cx="9144000" cy="217606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Program </a:t>
            </a:r>
            <a:r>
              <a:rPr lang="en-US" sz="4800" b="1" dirty="0" err="1" smtClean="0">
                <a:solidFill>
                  <a:schemeClr val="accent1">
                    <a:lumMod val="75000"/>
                  </a:schemeClr>
                </a:solidFill>
              </a:rPr>
              <a:t>Prioritas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800" b="1" dirty="0" err="1" smtClean="0">
                <a:solidFill>
                  <a:schemeClr val="accent1">
                    <a:lumMod val="75000"/>
                  </a:schemeClr>
                </a:solidFill>
              </a:rPr>
              <a:t>Ditjend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800" b="1" dirty="0" err="1" smtClean="0">
                <a:solidFill>
                  <a:schemeClr val="accent1">
                    <a:lumMod val="75000"/>
                  </a:schemeClr>
                </a:solidFill>
              </a:rPr>
              <a:t>Kelembagaan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848453"/>
            <a:ext cx="9144000" cy="103690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/>
            <a:r>
              <a:rPr lang="en-US" b="1" dirty="0" err="1" smtClean="0"/>
              <a:t>Direktorat</a:t>
            </a:r>
            <a:r>
              <a:rPr lang="en-US" b="1" dirty="0" smtClean="0"/>
              <a:t> </a:t>
            </a:r>
            <a:r>
              <a:rPr lang="en-US" b="1" dirty="0" err="1" smtClean="0"/>
              <a:t>Jenderal</a:t>
            </a:r>
            <a:r>
              <a:rPr lang="en-US" b="1" dirty="0" smtClean="0"/>
              <a:t> </a:t>
            </a:r>
            <a:r>
              <a:rPr lang="en-US" b="1" dirty="0" err="1" smtClean="0"/>
              <a:t>Kelembagaan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Kerjasama</a:t>
            </a:r>
            <a:r>
              <a:rPr lang="en-US" b="1" dirty="0" smtClean="0"/>
              <a:t> </a:t>
            </a:r>
            <a:r>
              <a:rPr lang="en-US" b="1" dirty="0" err="1" smtClean="0"/>
              <a:t>Iptek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Dikti</a:t>
            </a:r>
            <a:endParaRPr lang="en-US" b="1" dirty="0" smtClean="0"/>
          </a:p>
          <a:p>
            <a:pPr algn="ctr"/>
            <a:r>
              <a:rPr lang="en-US" b="1" dirty="0" err="1" smtClean="0"/>
              <a:t>Kementerian</a:t>
            </a:r>
            <a:r>
              <a:rPr lang="en-US" b="1" dirty="0" smtClean="0"/>
              <a:t> </a:t>
            </a:r>
            <a:r>
              <a:rPr lang="en-US" b="1" dirty="0" err="1" smtClean="0"/>
              <a:t>Riset</a:t>
            </a:r>
            <a:r>
              <a:rPr lang="en-US" b="1" dirty="0" smtClean="0"/>
              <a:t>, </a:t>
            </a:r>
            <a:r>
              <a:rPr lang="en-US" b="1" dirty="0" err="1" smtClean="0"/>
              <a:t>Teknologi</a:t>
            </a:r>
            <a:r>
              <a:rPr lang="en-US" b="1" dirty="0" smtClean="0"/>
              <a:t>,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Pendidikan</a:t>
            </a:r>
            <a:r>
              <a:rPr lang="en-US" b="1" dirty="0" smtClean="0"/>
              <a:t> Tin</a:t>
            </a:r>
            <a:endParaRPr lang="id-ID" b="1" dirty="0"/>
          </a:p>
        </p:txBody>
      </p:sp>
      <p:pic>
        <p:nvPicPr>
          <p:cNvPr id="2" name="Picture 1" descr="RISTEKDIKT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7835"/>
            <a:ext cx="1519200" cy="132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94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 algn="ctr"/>
            <a:r>
              <a:rPr lang="en-US" sz="4000" b="1" dirty="0" smtClean="0">
                <a:solidFill>
                  <a:schemeClr val="tx2"/>
                </a:solidFill>
              </a:rPr>
              <a:t>Program </a:t>
            </a:r>
            <a:r>
              <a:rPr lang="en-US" sz="4000" b="1" dirty="0" err="1" smtClean="0">
                <a:solidFill>
                  <a:schemeClr val="tx2"/>
                </a:solidFill>
              </a:rPr>
              <a:t>Prioritas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Ditjen</a:t>
            </a:r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err="1" smtClean="0">
                <a:solidFill>
                  <a:schemeClr val="tx2"/>
                </a:solidFill>
              </a:rPr>
              <a:t>Kelembagaan</a:t>
            </a:r>
            <a:r>
              <a:rPr lang="en-US" sz="4000" b="1" dirty="0" smtClean="0">
                <a:solidFill>
                  <a:schemeClr val="tx2"/>
                </a:solidFill>
              </a:rPr>
              <a:t> (</a:t>
            </a:r>
            <a:r>
              <a:rPr lang="en-US" sz="4000" b="1" dirty="0" err="1" smtClean="0">
                <a:solidFill>
                  <a:schemeClr val="tx2"/>
                </a:solidFill>
              </a:rPr>
              <a:t>Mutu</a:t>
            </a:r>
            <a:r>
              <a:rPr lang="en-US" sz="4000" b="1" dirty="0" smtClean="0">
                <a:solidFill>
                  <a:schemeClr val="tx2"/>
                </a:solidFill>
              </a:rPr>
              <a:t>)</a:t>
            </a:r>
            <a:endParaRPr lang="id-ID" sz="40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1690886"/>
              </p:ext>
            </p:extLst>
          </p:nvPr>
        </p:nvGraphicFramePr>
        <p:xfrm>
          <a:off x="838200" y="1397000"/>
          <a:ext cx="7848600" cy="469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621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276600"/>
            <a:ext cx="91440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World Class University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3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Aharoni" pitchFamily="2" charset="-79"/>
              </a:rPr>
              <a:t>QS World Univ. </a:t>
            </a:r>
            <a:r>
              <a:rPr lang="en-US" b="1" dirty="0" err="1" smtClean="0">
                <a:cs typeface="Aharoni" pitchFamily="2" charset="-79"/>
              </a:rPr>
              <a:t>Rangkings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71600"/>
            <a:ext cx="9134792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67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1337</Words>
  <Application>Microsoft Office PowerPoint</Application>
  <PresentationFormat>On-screen Show (4:3)</PresentationFormat>
  <Paragraphs>516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1. Tanggungjawab Kemristekdikti dan Target Ditjend Kelembagaan</vt:lpstr>
      <vt:lpstr>PowerPoint Presentation</vt:lpstr>
      <vt:lpstr>PowerPoint Presentation</vt:lpstr>
      <vt:lpstr>2. Program Prioritas  Ditjend Kelembagaan</vt:lpstr>
      <vt:lpstr>PowerPoint Presentation</vt:lpstr>
      <vt:lpstr>PowerPoint Presentation</vt:lpstr>
      <vt:lpstr>PowerPoint Presentation</vt:lpstr>
      <vt:lpstr>PowerPoint Presentation</vt:lpstr>
      <vt:lpstr>Pelaksanaan Kegiatan WCU 2016 </vt:lpstr>
      <vt:lpstr>Pelaksanaan Kegiatan WCU 2016 </vt:lpstr>
      <vt:lpstr>Hasil Pemeringkatan QS AUR</vt:lpstr>
      <vt:lpstr>Rekap Data Universitas di Indonesia</vt:lpstr>
      <vt:lpstr>PowerPoint Presentation</vt:lpstr>
      <vt:lpstr>Kegiatan yang telah dilaksanakan</vt:lpstr>
      <vt:lpstr>Daftar PT yang akan Di-Visit 1/2</vt:lpstr>
      <vt:lpstr>Daftar PT yang akan Di-Visit 2/2</vt:lpstr>
      <vt:lpstr>Hasil Pendampingan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Catatan Untuk BAN-PT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SIM-BANPT</cp:lastModifiedBy>
  <cp:revision>6</cp:revision>
  <dcterms:created xsi:type="dcterms:W3CDTF">2016-12-09T07:14:51Z</dcterms:created>
  <dcterms:modified xsi:type="dcterms:W3CDTF">2016-12-09T08:54:38Z</dcterms:modified>
</cp:coreProperties>
</file>