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72" r:id="rId3"/>
    <p:sldId id="264" r:id="rId4"/>
    <p:sldId id="275" r:id="rId5"/>
    <p:sldId id="276" r:id="rId6"/>
    <p:sldId id="279" r:id="rId7"/>
    <p:sldId id="283" r:id="rId8"/>
    <p:sldId id="282" r:id="rId9"/>
    <p:sldId id="291" r:id="rId10"/>
    <p:sldId id="290" r:id="rId11"/>
    <p:sldId id="292" r:id="rId12"/>
    <p:sldId id="287" r:id="rId13"/>
  </p:sldIdLst>
  <p:sldSz cx="9906000" cy="6858000" type="A4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20"/>
    <p:restoredTop sz="93399"/>
  </p:normalViewPr>
  <p:slideViewPr>
    <p:cSldViewPr>
      <p:cViewPr>
        <p:scale>
          <a:sx n="77" d="100"/>
          <a:sy n="77" d="100"/>
        </p:scale>
        <p:origin x="-768" y="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D695BB-ED89-4CB3-8DA3-0EE6D9C9E2F3}" type="doc">
      <dgm:prSet loTypeId="urn:microsoft.com/office/officeart/2005/8/layout/vList3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0D9BC6D-BCD7-40E0-B7F9-B559F929E10E}">
      <dgm:prSet phldrT="[Text]" custT="1"/>
      <dgm:spPr/>
      <dgm:t>
        <a:bodyPr/>
        <a:lstStyle/>
        <a:p>
          <a:r>
            <a:rPr lang="en-US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INDEPENDEN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563003C5-CE7C-4B87-9D21-F73894A1BD6E}" type="parTrans" cxnId="{E1B74928-04BD-4968-A1A6-BECA608878D0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32D83D5D-498D-422D-A25B-879EF61CF7F9}" type="sibTrans" cxnId="{E1B74928-04BD-4968-A1A6-BECA608878D0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29764AB3-939C-4ECA-942A-9188322D33BB}">
      <dgm:prSet phldrT="[Text]" custT="1"/>
      <dgm:spPr/>
      <dgm:t>
        <a:bodyPr/>
        <a:lstStyle/>
        <a:p>
          <a:r>
            <a:rPr lang="en-US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AKURAT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E484B1C7-E889-4902-81EA-FAE763C0F27A}" type="parTrans" cxnId="{ED378965-B94B-43C5-AEAD-EFCDEBE08144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E03A5373-EDD7-40F8-9133-754AEFB22F61}" type="sibTrans" cxnId="{ED378965-B94B-43C5-AEAD-EFCDEBE08144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A9A17F96-BC34-4CD4-A41A-55DFDC0013E6}">
      <dgm:prSet phldrT="[Text]" custT="1"/>
      <dgm:spPr/>
      <dgm:t>
        <a:bodyPr/>
        <a:lstStyle/>
        <a:p>
          <a:r>
            <a:rPr lang="en-US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OBYEKTIF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515D3E16-5DD0-4D8D-8B5C-37E07EEB462A}" type="parTrans" cxnId="{B214FAF5-1E11-453A-B00E-9DE0A719B9B2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94A59ADD-95DA-4378-BB91-99B4CDB6058B}" type="sibTrans" cxnId="{B214FAF5-1E11-453A-B00E-9DE0A719B9B2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1520EA8D-293F-4D09-8765-8704411E8D8C}">
      <dgm:prSet custT="1"/>
      <dgm:spPr/>
      <dgm:t>
        <a:bodyPr/>
        <a:lstStyle/>
        <a:p>
          <a:r>
            <a:rPr lang="en-US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TRANSPARAN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D055D5C9-B6E9-417B-9415-54258935D084}" type="parTrans" cxnId="{017E7564-1B21-42CB-92F7-111F77E886B8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7621C0BA-D902-446D-984C-AEA96C320F19}" type="sibTrans" cxnId="{017E7564-1B21-42CB-92F7-111F77E886B8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42A3D1B0-E182-47A1-B0D0-F48A941FAC5A}">
      <dgm:prSet custT="1"/>
      <dgm:spPr/>
      <dgm:t>
        <a:bodyPr/>
        <a:lstStyle/>
        <a:p>
          <a:r>
            <a:rPr lang="en-US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AKUNTABEL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0F261416-5B33-45CF-A889-0A0CC4B68373}" type="parTrans" cxnId="{268E3EBC-C403-434B-859A-59F46703C2DA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E53BC5E3-3489-4BAC-9788-9154FC409B64}" type="sibTrans" cxnId="{268E3EBC-C403-434B-859A-59F46703C2DA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E00CEE6A-2184-4821-97CA-01FC22C1CDFA}">
      <dgm:prSet custT="1"/>
      <dgm:spPr/>
      <dgm:t>
        <a:bodyPr/>
        <a:lstStyle/>
        <a:p>
          <a:r>
            <a:rPr lang="en-US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KREDIBEL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CD1C4B70-07FE-4167-AD99-B30747E9DDF7}" type="parTrans" cxnId="{2F095321-BE9D-4C8C-A773-6A5898A8D852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B7E7160C-4E62-4504-B43D-AE394BADF482}" type="sibTrans" cxnId="{2F095321-BE9D-4C8C-A773-6A5898A8D852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4D7ADA29-7EDA-476B-97D2-DF08EBB8B38B}">
      <dgm:prSet custT="1"/>
      <dgm:spPr/>
      <dgm:t>
        <a:bodyPr/>
        <a:lstStyle/>
        <a:p>
          <a:r>
            <a:rPr lang="en-US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IMPARSIAL</a:t>
          </a:r>
          <a:endParaRPr lang="en-US" alt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26AAC21E-65AF-40E1-A6F0-9F2A4AF1CF60}" type="parTrans" cxnId="{6D26E572-2577-44DD-9662-7DC9AD20B8D7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CE5812DD-1410-417A-89A7-74286A6D2CD9}" type="sibTrans" cxnId="{6D26E572-2577-44DD-9662-7DC9AD20B8D7}">
      <dgm:prSet/>
      <dgm:spPr/>
      <dgm:t>
        <a:bodyPr/>
        <a:lstStyle/>
        <a:p>
          <a:endParaRPr 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DAE1A6EA-3919-49EC-A423-E460F6E6709D}" type="pres">
      <dgm:prSet presAssocID="{73D695BB-ED89-4CB3-8DA3-0EE6D9C9E2F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D85FBD6C-ABCB-4270-B208-8A9C68F9E084}" type="pres">
      <dgm:prSet presAssocID="{20D9BC6D-BCD7-40E0-B7F9-B559F929E10E}" presName="composite" presStyleCnt="0"/>
      <dgm:spPr/>
    </dgm:pt>
    <dgm:pt modelId="{920EDA4D-31C2-4B34-A70C-E6E57BB36BA4}" type="pres">
      <dgm:prSet presAssocID="{20D9BC6D-BCD7-40E0-B7F9-B559F929E10E}" presName="imgShp" presStyleLbl="fgImgPlace1" presStyleIdx="0" presStyleCnt="7"/>
      <dgm:spPr/>
    </dgm:pt>
    <dgm:pt modelId="{4B64F62B-F0E6-4B01-8898-078C7B7A0363}" type="pres">
      <dgm:prSet presAssocID="{20D9BC6D-BCD7-40E0-B7F9-B559F929E10E}" presName="txShp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B7D8F9D-7BAE-462F-BE0C-9D41230C4D0F}" type="pres">
      <dgm:prSet presAssocID="{32D83D5D-498D-422D-A25B-879EF61CF7F9}" presName="spacing" presStyleCnt="0"/>
      <dgm:spPr/>
    </dgm:pt>
    <dgm:pt modelId="{DD1A4198-DDF7-4C08-802D-5721DA76CC80}" type="pres">
      <dgm:prSet presAssocID="{29764AB3-939C-4ECA-942A-9188322D33BB}" presName="composite" presStyleCnt="0"/>
      <dgm:spPr/>
    </dgm:pt>
    <dgm:pt modelId="{9D8B38AA-5C5B-4382-B948-59BEA11EC283}" type="pres">
      <dgm:prSet presAssocID="{29764AB3-939C-4ECA-942A-9188322D33BB}" presName="imgShp" presStyleLbl="fgImgPlace1" presStyleIdx="1" presStyleCnt="7"/>
      <dgm:spPr/>
    </dgm:pt>
    <dgm:pt modelId="{9064E5FF-89BF-465D-A2CD-F6FC19827E60}" type="pres">
      <dgm:prSet presAssocID="{29764AB3-939C-4ECA-942A-9188322D33BB}" presName="txShp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39D2635-FC2E-4FCC-AA9B-CDECD39B12BE}" type="pres">
      <dgm:prSet presAssocID="{E03A5373-EDD7-40F8-9133-754AEFB22F61}" presName="spacing" presStyleCnt="0"/>
      <dgm:spPr/>
    </dgm:pt>
    <dgm:pt modelId="{CFBB99F3-AD0C-47C1-8D76-4535CC1CB5A5}" type="pres">
      <dgm:prSet presAssocID="{A9A17F96-BC34-4CD4-A41A-55DFDC0013E6}" presName="composite" presStyleCnt="0"/>
      <dgm:spPr/>
    </dgm:pt>
    <dgm:pt modelId="{B614873C-166D-418B-926A-2458EAC1A3F6}" type="pres">
      <dgm:prSet presAssocID="{A9A17F96-BC34-4CD4-A41A-55DFDC0013E6}" presName="imgShp" presStyleLbl="fgImgPlace1" presStyleIdx="2" presStyleCnt="7"/>
      <dgm:spPr/>
    </dgm:pt>
    <dgm:pt modelId="{1830ACBD-A32C-42F4-8C47-77DFF6D8785E}" type="pres">
      <dgm:prSet presAssocID="{A9A17F96-BC34-4CD4-A41A-55DFDC0013E6}" presName="txShp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81CC73A-6979-4DD4-B9F3-9D01BC87513B}" type="pres">
      <dgm:prSet presAssocID="{94A59ADD-95DA-4378-BB91-99B4CDB6058B}" presName="spacing" presStyleCnt="0"/>
      <dgm:spPr/>
    </dgm:pt>
    <dgm:pt modelId="{8792D2FF-D291-4DFB-A920-126989E85560}" type="pres">
      <dgm:prSet presAssocID="{1520EA8D-293F-4D09-8765-8704411E8D8C}" presName="composite" presStyleCnt="0"/>
      <dgm:spPr/>
    </dgm:pt>
    <dgm:pt modelId="{B17B007E-5406-4B2B-BD2A-535FDB284A23}" type="pres">
      <dgm:prSet presAssocID="{1520EA8D-293F-4D09-8765-8704411E8D8C}" presName="imgShp" presStyleLbl="fgImgPlace1" presStyleIdx="3" presStyleCnt="7"/>
      <dgm:spPr/>
    </dgm:pt>
    <dgm:pt modelId="{1E67697F-32F4-4ED0-A8E8-0F53F5E11CA0}" type="pres">
      <dgm:prSet presAssocID="{1520EA8D-293F-4D09-8765-8704411E8D8C}" presName="txShp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AB0626C-FBED-4A7A-9276-02011969986D}" type="pres">
      <dgm:prSet presAssocID="{7621C0BA-D902-446D-984C-AEA96C320F19}" presName="spacing" presStyleCnt="0"/>
      <dgm:spPr/>
    </dgm:pt>
    <dgm:pt modelId="{54944CF9-A0AD-4B85-830E-00B764C8BE40}" type="pres">
      <dgm:prSet presAssocID="{42A3D1B0-E182-47A1-B0D0-F48A941FAC5A}" presName="composite" presStyleCnt="0"/>
      <dgm:spPr/>
    </dgm:pt>
    <dgm:pt modelId="{056F0356-9C36-472C-ACC5-E135F33AF5B2}" type="pres">
      <dgm:prSet presAssocID="{42A3D1B0-E182-47A1-B0D0-F48A941FAC5A}" presName="imgShp" presStyleLbl="fgImgPlace1" presStyleIdx="4" presStyleCnt="7"/>
      <dgm:spPr/>
    </dgm:pt>
    <dgm:pt modelId="{0B4BC42D-2930-4096-87C3-3CCD9505CAF5}" type="pres">
      <dgm:prSet presAssocID="{42A3D1B0-E182-47A1-B0D0-F48A941FAC5A}" presName="txShp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53FDED3-5801-4CCA-9BE1-FF8510B3DA45}" type="pres">
      <dgm:prSet presAssocID="{E53BC5E3-3489-4BAC-9788-9154FC409B64}" presName="spacing" presStyleCnt="0"/>
      <dgm:spPr/>
    </dgm:pt>
    <dgm:pt modelId="{03440BFA-25BA-421D-958D-93DB505C9926}" type="pres">
      <dgm:prSet presAssocID="{E00CEE6A-2184-4821-97CA-01FC22C1CDFA}" presName="composite" presStyleCnt="0"/>
      <dgm:spPr/>
    </dgm:pt>
    <dgm:pt modelId="{C1797F3A-AE64-471A-9679-A60E6A93837B}" type="pres">
      <dgm:prSet presAssocID="{E00CEE6A-2184-4821-97CA-01FC22C1CDFA}" presName="imgShp" presStyleLbl="fgImgPlace1" presStyleIdx="5" presStyleCnt="7"/>
      <dgm:spPr/>
    </dgm:pt>
    <dgm:pt modelId="{F181C73F-8776-444E-AC1B-C94AFC003EEF}" type="pres">
      <dgm:prSet presAssocID="{E00CEE6A-2184-4821-97CA-01FC22C1CDFA}" presName="txShp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8AA2C5F-1691-4817-8AD4-C2CA7143CE49}" type="pres">
      <dgm:prSet presAssocID="{B7E7160C-4E62-4504-B43D-AE394BADF482}" presName="spacing" presStyleCnt="0"/>
      <dgm:spPr/>
    </dgm:pt>
    <dgm:pt modelId="{468EF476-31D9-42FE-8A14-19259CAB4478}" type="pres">
      <dgm:prSet presAssocID="{4D7ADA29-7EDA-476B-97D2-DF08EBB8B38B}" presName="composite" presStyleCnt="0"/>
      <dgm:spPr/>
    </dgm:pt>
    <dgm:pt modelId="{FE8FBF79-5723-4F60-A0E1-FA7F50471F44}" type="pres">
      <dgm:prSet presAssocID="{4D7ADA29-7EDA-476B-97D2-DF08EBB8B38B}" presName="imgShp" presStyleLbl="fgImgPlace1" presStyleIdx="6" presStyleCnt="7"/>
      <dgm:spPr/>
    </dgm:pt>
    <dgm:pt modelId="{10FF9415-5416-4654-AE07-92425F0F96FE}" type="pres">
      <dgm:prSet presAssocID="{4D7ADA29-7EDA-476B-97D2-DF08EBB8B38B}" presName="txShp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2F095321-BE9D-4C8C-A773-6A5898A8D852}" srcId="{73D695BB-ED89-4CB3-8DA3-0EE6D9C9E2F3}" destId="{E00CEE6A-2184-4821-97CA-01FC22C1CDFA}" srcOrd="5" destOrd="0" parTransId="{CD1C4B70-07FE-4167-AD99-B30747E9DDF7}" sibTransId="{B7E7160C-4E62-4504-B43D-AE394BADF482}"/>
    <dgm:cxn modelId="{ED378965-B94B-43C5-AEAD-EFCDEBE08144}" srcId="{73D695BB-ED89-4CB3-8DA3-0EE6D9C9E2F3}" destId="{29764AB3-939C-4ECA-942A-9188322D33BB}" srcOrd="1" destOrd="0" parTransId="{E484B1C7-E889-4902-81EA-FAE763C0F27A}" sibTransId="{E03A5373-EDD7-40F8-9133-754AEFB22F61}"/>
    <dgm:cxn modelId="{8D537932-096C-4DD3-B985-7B9B1D4C0E1A}" type="presOf" srcId="{73D695BB-ED89-4CB3-8DA3-0EE6D9C9E2F3}" destId="{DAE1A6EA-3919-49EC-A423-E460F6E6709D}" srcOrd="0" destOrd="0" presId="urn:microsoft.com/office/officeart/2005/8/layout/vList3"/>
    <dgm:cxn modelId="{D757985B-44A0-4C18-8370-A160D9D67793}" type="presOf" srcId="{4D7ADA29-7EDA-476B-97D2-DF08EBB8B38B}" destId="{10FF9415-5416-4654-AE07-92425F0F96FE}" srcOrd="0" destOrd="0" presId="urn:microsoft.com/office/officeart/2005/8/layout/vList3"/>
    <dgm:cxn modelId="{6D26E572-2577-44DD-9662-7DC9AD20B8D7}" srcId="{73D695BB-ED89-4CB3-8DA3-0EE6D9C9E2F3}" destId="{4D7ADA29-7EDA-476B-97D2-DF08EBB8B38B}" srcOrd="6" destOrd="0" parTransId="{26AAC21E-65AF-40E1-A6F0-9F2A4AF1CF60}" sibTransId="{CE5812DD-1410-417A-89A7-74286A6D2CD9}"/>
    <dgm:cxn modelId="{C7E0FC37-B36A-4423-8148-4C45F37106A9}" type="presOf" srcId="{42A3D1B0-E182-47A1-B0D0-F48A941FAC5A}" destId="{0B4BC42D-2930-4096-87C3-3CCD9505CAF5}" srcOrd="0" destOrd="0" presId="urn:microsoft.com/office/officeart/2005/8/layout/vList3"/>
    <dgm:cxn modelId="{017E7564-1B21-42CB-92F7-111F77E886B8}" srcId="{73D695BB-ED89-4CB3-8DA3-0EE6D9C9E2F3}" destId="{1520EA8D-293F-4D09-8765-8704411E8D8C}" srcOrd="3" destOrd="0" parTransId="{D055D5C9-B6E9-417B-9415-54258935D084}" sibTransId="{7621C0BA-D902-446D-984C-AEA96C320F19}"/>
    <dgm:cxn modelId="{7FF72C0C-2AC5-4D6C-A191-6875B58BC165}" type="presOf" srcId="{20D9BC6D-BCD7-40E0-B7F9-B559F929E10E}" destId="{4B64F62B-F0E6-4B01-8898-078C7B7A0363}" srcOrd="0" destOrd="0" presId="urn:microsoft.com/office/officeart/2005/8/layout/vList3"/>
    <dgm:cxn modelId="{DE11BBAD-99AF-4ADA-A037-59FFFD9F992F}" type="presOf" srcId="{29764AB3-939C-4ECA-942A-9188322D33BB}" destId="{9064E5FF-89BF-465D-A2CD-F6FC19827E60}" srcOrd="0" destOrd="0" presId="urn:microsoft.com/office/officeart/2005/8/layout/vList3"/>
    <dgm:cxn modelId="{268E3EBC-C403-434B-859A-59F46703C2DA}" srcId="{73D695BB-ED89-4CB3-8DA3-0EE6D9C9E2F3}" destId="{42A3D1B0-E182-47A1-B0D0-F48A941FAC5A}" srcOrd="4" destOrd="0" parTransId="{0F261416-5B33-45CF-A889-0A0CC4B68373}" sibTransId="{E53BC5E3-3489-4BAC-9788-9154FC409B64}"/>
    <dgm:cxn modelId="{E1B74928-04BD-4968-A1A6-BECA608878D0}" srcId="{73D695BB-ED89-4CB3-8DA3-0EE6D9C9E2F3}" destId="{20D9BC6D-BCD7-40E0-B7F9-B559F929E10E}" srcOrd="0" destOrd="0" parTransId="{563003C5-CE7C-4B87-9D21-F73894A1BD6E}" sibTransId="{32D83D5D-498D-422D-A25B-879EF61CF7F9}"/>
    <dgm:cxn modelId="{EAF40727-5E9B-41B6-A422-7490F3E407ED}" type="presOf" srcId="{A9A17F96-BC34-4CD4-A41A-55DFDC0013E6}" destId="{1830ACBD-A32C-42F4-8C47-77DFF6D8785E}" srcOrd="0" destOrd="0" presId="urn:microsoft.com/office/officeart/2005/8/layout/vList3"/>
    <dgm:cxn modelId="{1057F85E-73B1-40B7-B216-79D15F94CB49}" type="presOf" srcId="{1520EA8D-293F-4D09-8765-8704411E8D8C}" destId="{1E67697F-32F4-4ED0-A8E8-0F53F5E11CA0}" srcOrd="0" destOrd="0" presId="urn:microsoft.com/office/officeart/2005/8/layout/vList3"/>
    <dgm:cxn modelId="{B214FAF5-1E11-453A-B00E-9DE0A719B9B2}" srcId="{73D695BB-ED89-4CB3-8DA3-0EE6D9C9E2F3}" destId="{A9A17F96-BC34-4CD4-A41A-55DFDC0013E6}" srcOrd="2" destOrd="0" parTransId="{515D3E16-5DD0-4D8D-8B5C-37E07EEB462A}" sibTransId="{94A59ADD-95DA-4378-BB91-99B4CDB6058B}"/>
    <dgm:cxn modelId="{F1F44738-F9B0-4C94-991E-C49A52999AA4}" type="presOf" srcId="{E00CEE6A-2184-4821-97CA-01FC22C1CDFA}" destId="{F181C73F-8776-444E-AC1B-C94AFC003EEF}" srcOrd="0" destOrd="0" presId="urn:microsoft.com/office/officeart/2005/8/layout/vList3"/>
    <dgm:cxn modelId="{84545CC0-17EE-4658-AFA2-E7242B1F4739}" type="presParOf" srcId="{DAE1A6EA-3919-49EC-A423-E460F6E6709D}" destId="{D85FBD6C-ABCB-4270-B208-8A9C68F9E084}" srcOrd="0" destOrd="0" presId="urn:microsoft.com/office/officeart/2005/8/layout/vList3"/>
    <dgm:cxn modelId="{AB22A0DD-6765-44A8-8E5D-497AD029F670}" type="presParOf" srcId="{D85FBD6C-ABCB-4270-B208-8A9C68F9E084}" destId="{920EDA4D-31C2-4B34-A70C-E6E57BB36BA4}" srcOrd="0" destOrd="0" presId="urn:microsoft.com/office/officeart/2005/8/layout/vList3"/>
    <dgm:cxn modelId="{FAABDF04-F68E-4539-A87E-3B5C1172C314}" type="presParOf" srcId="{D85FBD6C-ABCB-4270-B208-8A9C68F9E084}" destId="{4B64F62B-F0E6-4B01-8898-078C7B7A0363}" srcOrd="1" destOrd="0" presId="urn:microsoft.com/office/officeart/2005/8/layout/vList3"/>
    <dgm:cxn modelId="{454AE146-CB8E-473E-AF41-99FA5E1EE86B}" type="presParOf" srcId="{DAE1A6EA-3919-49EC-A423-E460F6E6709D}" destId="{0B7D8F9D-7BAE-462F-BE0C-9D41230C4D0F}" srcOrd="1" destOrd="0" presId="urn:microsoft.com/office/officeart/2005/8/layout/vList3"/>
    <dgm:cxn modelId="{38D96E0C-6400-4031-801F-DC1FC737DB5F}" type="presParOf" srcId="{DAE1A6EA-3919-49EC-A423-E460F6E6709D}" destId="{DD1A4198-DDF7-4C08-802D-5721DA76CC80}" srcOrd="2" destOrd="0" presId="urn:microsoft.com/office/officeart/2005/8/layout/vList3"/>
    <dgm:cxn modelId="{9931CF43-68A3-4A07-A5A4-6F8176B4BF9D}" type="presParOf" srcId="{DD1A4198-DDF7-4C08-802D-5721DA76CC80}" destId="{9D8B38AA-5C5B-4382-B948-59BEA11EC283}" srcOrd="0" destOrd="0" presId="urn:microsoft.com/office/officeart/2005/8/layout/vList3"/>
    <dgm:cxn modelId="{308BCE08-398D-4690-99FB-CFF5A8203377}" type="presParOf" srcId="{DD1A4198-DDF7-4C08-802D-5721DA76CC80}" destId="{9064E5FF-89BF-465D-A2CD-F6FC19827E60}" srcOrd="1" destOrd="0" presId="urn:microsoft.com/office/officeart/2005/8/layout/vList3"/>
    <dgm:cxn modelId="{4A9728A0-2FDF-478B-882C-8C8D0089BBA2}" type="presParOf" srcId="{DAE1A6EA-3919-49EC-A423-E460F6E6709D}" destId="{D39D2635-FC2E-4FCC-AA9B-CDECD39B12BE}" srcOrd="3" destOrd="0" presId="urn:microsoft.com/office/officeart/2005/8/layout/vList3"/>
    <dgm:cxn modelId="{3FFCAB80-BA1B-46B4-8400-BAD9579E4759}" type="presParOf" srcId="{DAE1A6EA-3919-49EC-A423-E460F6E6709D}" destId="{CFBB99F3-AD0C-47C1-8D76-4535CC1CB5A5}" srcOrd="4" destOrd="0" presId="urn:microsoft.com/office/officeart/2005/8/layout/vList3"/>
    <dgm:cxn modelId="{EDCE93DA-0697-49CE-917D-FAA8BF4B8831}" type="presParOf" srcId="{CFBB99F3-AD0C-47C1-8D76-4535CC1CB5A5}" destId="{B614873C-166D-418B-926A-2458EAC1A3F6}" srcOrd="0" destOrd="0" presId="urn:microsoft.com/office/officeart/2005/8/layout/vList3"/>
    <dgm:cxn modelId="{6728B722-5C77-445D-BB21-AB40ABF8ACCA}" type="presParOf" srcId="{CFBB99F3-AD0C-47C1-8D76-4535CC1CB5A5}" destId="{1830ACBD-A32C-42F4-8C47-77DFF6D8785E}" srcOrd="1" destOrd="0" presId="urn:microsoft.com/office/officeart/2005/8/layout/vList3"/>
    <dgm:cxn modelId="{21965F8F-D6D8-4022-8D30-402CD32A4E42}" type="presParOf" srcId="{DAE1A6EA-3919-49EC-A423-E460F6E6709D}" destId="{181CC73A-6979-4DD4-B9F3-9D01BC87513B}" srcOrd="5" destOrd="0" presId="urn:microsoft.com/office/officeart/2005/8/layout/vList3"/>
    <dgm:cxn modelId="{F5F99DCF-FB26-4209-B64E-7A91411B64B0}" type="presParOf" srcId="{DAE1A6EA-3919-49EC-A423-E460F6E6709D}" destId="{8792D2FF-D291-4DFB-A920-126989E85560}" srcOrd="6" destOrd="0" presId="urn:microsoft.com/office/officeart/2005/8/layout/vList3"/>
    <dgm:cxn modelId="{67C4B7B9-1A3B-4B73-97C5-028612653147}" type="presParOf" srcId="{8792D2FF-D291-4DFB-A920-126989E85560}" destId="{B17B007E-5406-4B2B-BD2A-535FDB284A23}" srcOrd="0" destOrd="0" presId="urn:microsoft.com/office/officeart/2005/8/layout/vList3"/>
    <dgm:cxn modelId="{7C6B0B68-5A85-49B8-AD1E-112CA8D8C875}" type="presParOf" srcId="{8792D2FF-D291-4DFB-A920-126989E85560}" destId="{1E67697F-32F4-4ED0-A8E8-0F53F5E11CA0}" srcOrd="1" destOrd="0" presId="urn:microsoft.com/office/officeart/2005/8/layout/vList3"/>
    <dgm:cxn modelId="{77E0638B-8459-47F6-83BE-D91C8CF6FB21}" type="presParOf" srcId="{DAE1A6EA-3919-49EC-A423-E460F6E6709D}" destId="{BAB0626C-FBED-4A7A-9276-02011969986D}" srcOrd="7" destOrd="0" presId="urn:microsoft.com/office/officeart/2005/8/layout/vList3"/>
    <dgm:cxn modelId="{5EEDCDAB-F855-4113-BDCA-8272AC227768}" type="presParOf" srcId="{DAE1A6EA-3919-49EC-A423-E460F6E6709D}" destId="{54944CF9-A0AD-4B85-830E-00B764C8BE40}" srcOrd="8" destOrd="0" presId="urn:microsoft.com/office/officeart/2005/8/layout/vList3"/>
    <dgm:cxn modelId="{F9571A2D-3D77-4A01-829A-54BD60E736F6}" type="presParOf" srcId="{54944CF9-A0AD-4B85-830E-00B764C8BE40}" destId="{056F0356-9C36-472C-ACC5-E135F33AF5B2}" srcOrd="0" destOrd="0" presId="urn:microsoft.com/office/officeart/2005/8/layout/vList3"/>
    <dgm:cxn modelId="{C0DD42EA-757E-4B19-AC59-E92D291A738F}" type="presParOf" srcId="{54944CF9-A0AD-4B85-830E-00B764C8BE40}" destId="{0B4BC42D-2930-4096-87C3-3CCD9505CAF5}" srcOrd="1" destOrd="0" presId="urn:microsoft.com/office/officeart/2005/8/layout/vList3"/>
    <dgm:cxn modelId="{E684D09F-0EA7-4F1C-BD5C-43C58ABA4BEA}" type="presParOf" srcId="{DAE1A6EA-3919-49EC-A423-E460F6E6709D}" destId="{E53FDED3-5801-4CCA-9BE1-FF8510B3DA45}" srcOrd="9" destOrd="0" presId="urn:microsoft.com/office/officeart/2005/8/layout/vList3"/>
    <dgm:cxn modelId="{0E7A8FE8-A73E-4845-9621-C220E3516783}" type="presParOf" srcId="{DAE1A6EA-3919-49EC-A423-E460F6E6709D}" destId="{03440BFA-25BA-421D-958D-93DB505C9926}" srcOrd="10" destOrd="0" presId="urn:microsoft.com/office/officeart/2005/8/layout/vList3"/>
    <dgm:cxn modelId="{9C4BABB2-0320-48E9-8A3A-86B2849670A0}" type="presParOf" srcId="{03440BFA-25BA-421D-958D-93DB505C9926}" destId="{C1797F3A-AE64-471A-9679-A60E6A93837B}" srcOrd="0" destOrd="0" presId="urn:microsoft.com/office/officeart/2005/8/layout/vList3"/>
    <dgm:cxn modelId="{F74C05EF-787A-473D-B0A9-71084A7698EF}" type="presParOf" srcId="{03440BFA-25BA-421D-958D-93DB505C9926}" destId="{F181C73F-8776-444E-AC1B-C94AFC003EEF}" srcOrd="1" destOrd="0" presId="urn:microsoft.com/office/officeart/2005/8/layout/vList3"/>
    <dgm:cxn modelId="{2257DE05-C0A2-4501-8F3C-2C908DC68C1D}" type="presParOf" srcId="{DAE1A6EA-3919-49EC-A423-E460F6E6709D}" destId="{48AA2C5F-1691-4817-8AD4-C2CA7143CE49}" srcOrd="11" destOrd="0" presId="urn:microsoft.com/office/officeart/2005/8/layout/vList3"/>
    <dgm:cxn modelId="{6011415C-024A-4704-BADD-2A4BF1D58D73}" type="presParOf" srcId="{DAE1A6EA-3919-49EC-A423-E460F6E6709D}" destId="{468EF476-31D9-42FE-8A14-19259CAB4478}" srcOrd="12" destOrd="0" presId="urn:microsoft.com/office/officeart/2005/8/layout/vList3"/>
    <dgm:cxn modelId="{8FD375EF-8789-4078-96D7-C51D5197A2EE}" type="presParOf" srcId="{468EF476-31D9-42FE-8A14-19259CAB4478}" destId="{FE8FBF79-5723-4F60-A0E1-FA7F50471F44}" srcOrd="0" destOrd="0" presId="urn:microsoft.com/office/officeart/2005/8/layout/vList3"/>
    <dgm:cxn modelId="{E67A99C0-F12F-494D-850A-A054E223BD20}" type="presParOf" srcId="{468EF476-31D9-42FE-8A14-19259CAB4478}" destId="{10FF9415-5416-4654-AE07-92425F0F96FE}" srcOrd="1" destOrd="0" presId="urn:microsoft.com/office/officeart/2005/8/layout/vList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BDDD62-95F3-4996-A81B-9D4F4EF2E569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99E20-D190-4222-BA00-9C67EBBFFC4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3615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437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46911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6727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944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6343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9645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2912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33841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2139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76289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05032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1546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CB58F-3D57-4BAE-B8BD-AD8164A6BCD4}" type="datetimeFigureOut">
              <a:rPr lang="id-ID" smtClean="0"/>
              <a:t>08/12/2016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3D5A5-3144-407E-92FE-394CEEBE115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3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76872"/>
            <a:ext cx="9906000" cy="221286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83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>
                <a:latin typeface="Arial Narrow" pitchFamily="34" charset="0"/>
                <a:cs typeface="Arial" panose="020B0604020202020204" pitchFamily="34" charset="0"/>
              </a:rPr>
              <a:t>Strategi Pemerintah dalam Pengembangan Akreditasi Pendidikan Tinggi:</a:t>
            </a:r>
          </a:p>
          <a:p>
            <a:pPr algn="ctr"/>
            <a:r>
              <a:rPr lang="id-ID" sz="4800" b="1" dirty="0" smtClean="0">
                <a:latin typeface="Calibri" pitchFamily="34" charset="0"/>
                <a:cs typeface="Arial" panose="020B0604020202020204" pitchFamily="34" charset="0"/>
              </a:rPr>
              <a:t>Kebijakan </a:t>
            </a:r>
          </a:p>
          <a:p>
            <a:pPr algn="ctr"/>
            <a:r>
              <a:rPr lang="id-ID" sz="4800" b="1" dirty="0" smtClean="0">
                <a:latin typeface="Calibri" pitchFamily="34" charset="0"/>
                <a:cs typeface="Arial" panose="020B0604020202020204" pitchFamily="34" charset="0"/>
              </a:rPr>
              <a:t>Tata Kelola BAN-PT Masa Depan</a:t>
            </a:r>
          </a:p>
        </p:txBody>
      </p:sp>
      <p:sp>
        <p:nvSpPr>
          <p:cNvPr id="5" name="Rectangle 4"/>
          <p:cNvSpPr/>
          <p:nvPr/>
        </p:nvSpPr>
        <p:spPr>
          <a:xfrm>
            <a:off x="24408" y="6279703"/>
            <a:ext cx="9881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2400" b="1" dirty="0" smtClean="0">
                <a:solidFill>
                  <a:schemeClr val="bg1">
                    <a:lumMod val="50000"/>
                  </a:schemeClr>
                </a:solidFill>
              </a:rPr>
              <a:t>Jakarta, 8 Desember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</p:spPr>
        <p:txBody>
          <a:bodyPr/>
          <a:lstStyle/>
          <a:p>
            <a:fld id="{DF604A56-E0C1-490E-8B6F-65E7031031B8}" type="slidenum">
              <a:rPr lang="id-ID" smtClean="0"/>
              <a:t>1</a:t>
            </a:fld>
            <a:endParaRPr lang="id-ID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49635" y="385276"/>
            <a:ext cx="1606729" cy="1459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33660" y="5847655"/>
            <a:ext cx="9927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 smtClean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Kementerian Riset, Teknologi, dan Pendidikan Tinggi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7664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5" y="385500"/>
            <a:ext cx="8821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id-ID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PRINSIP </a:t>
            </a:r>
            <a:r>
              <a:rPr lang="id-ID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AKREDITASI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24581" y="0"/>
            <a:ext cx="9930582" cy="242561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accent1">
                  <a:lumMod val="7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50800" dir="5400000" algn="ctr" rotWithShape="0">
              <a:schemeClr val="tx2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algn="ctr">
              <a:defRPr sz="3600" b="1" i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en-US" sz="2000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85448" y="332656"/>
            <a:ext cx="792605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2489098"/>
              </p:ext>
            </p:extLst>
          </p:nvPr>
        </p:nvGraphicFramePr>
        <p:xfrm>
          <a:off x="785463" y="1071546"/>
          <a:ext cx="8310942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1567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9906000" cy="936104"/>
          </a:xfrm>
        </p:spPr>
        <p:txBody>
          <a:bodyPr/>
          <a:lstStyle/>
          <a:p>
            <a:r>
              <a:rPr lang="en-US" dirty="0" smtClean="0"/>
              <a:t>BAN PT DG TT KELOLA YNG BAIK?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8544" y="1556792"/>
            <a:ext cx="849694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Yang </a:t>
            </a:r>
            <a:r>
              <a:rPr lang="en-US" dirty="0" err="1" smtClean="0"/>
              <a:t>memenuhi</a:t>
            </a:r>
            <a:r>
              <a:rPr lang="en-US" dirty="0" smtClean="0"/>
              <a:t> </a:t>
            </a:r>
            <a:r>
              <a:rPr lang="en-US" dirty="0" err="1" smtClean="0"/>
              <a:t>prinsip</a:t>
            </a:r>
            <a:r>
              <a:rPr lang="en-US" dirty="0" smtClean="0"/>
              <a:t> </a:t>
            </a:r>
            <a:r>
              <a:rPr lang="en-US" dirty="0" err="1" smtClean="0"/>
              <a:t>akreditasi</a:t>
            </a:r>
            <a:endParaRPr lang="en-US" dirty="0" smtClean="0"/>
          </a:p>
          <a:p>
            <a:r>
              <a:rPr lang="en-US" dirty="0" smtClean="0"/>
              <a:t>Orang 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en-US" dirty="0" err="1" smtClean="0"/>
              <a:t>lembaganya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Misalnya</a:t>
            </a:r>
            <a:r>
              <a:rPr lang="en-US" dirty="0" smtClean="0"/>
              <a:t>, </a:t>
            </a:r>
            <a:r>
              <a:rPr lang="en-US" dirty="0" err="1" smtClean="0"/>
              <a:t>anggota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assessor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posisi</a:t>
            </a:r>
            <a:r>
              <a:rPr lang="en-US" dirty="0" smtClean="0"/>
              <a:t> yang </a:t>
            </a:r>
            <a:r>
              <a:rPr lang="en-US" dirty="0" err="1" smtClean="0"/>
              <a:t>berbenturan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mekanisme</a:t>
            </a:r>
            <a:r>
              <a:rPr lang="en-US" dirty="0" smtClean="0"/>
              <a:t> </a:t>
            </a:r>
            <a:r>
              <a:rPr lang="en-US" i="1" dirty="0" smtClean="0"/>
              <a:t>check &amp; balances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Ada </a:t>
            </a:r>
            <a:r>
              <a:rPr lang="en-US" i="1" dirty="0" smtClean="0"/>
              <a:t>code of conducts </a:t>
            </a:r>
            <a:r>
              <a:rPr lang="en-US" dirty="0" smtClean="0"/>
              <a:t>yang </a:t>
            </a:r>
            <a:r>
              <a:rPr lang="en-US" dirty="0" err="1" smtClean="0"/>
              <a:t>dipatuhi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anggota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assessor.</a:t>
            </a:r>
          </a:p>
          <a:p>
            <a:r>
              <a:rPr lang="en-US" dirty="0" smtClean="0"/>
              <a:t>Status </a:t>
            </a:r>
            <a:r>
              <a:rPr lang="en-US" dirty="0" err="1" smtClean="0"/>
              <a:t>kelembagaan</a:t>
            </a:r>
            <a:r>
              <a:rPr lang="en-US" dirty="0" smtClean="0"/>
              <a:t> BAN PT: </a:t>
            </a:r>
            <a:r>
              <a:rPr lang="en-US" dirty="0" err="1" smtClean="0"/>
              <a:t>posisi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yang </a:t>
            </a:r>
            <a:r>
              <a:rPr lang="en-US" dirty="0" err="1" smtClean="0"/>
              <a:t>independen</a:t>
            </a:r>
            <a:r>
              <a:rPr lang="en-US" dirty="0" smtClean="0"/>
              <a:t> </a:t>
            </a:r>
            <a:r>
              <a:rPr lang="mr-IN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Satker</a:t>
            </a:r>
            <a:r>
              <a:rPr lang="en-US" dirty="0"/>
              <a:t>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depan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yang </a:t>
            </a:r>
            <a:r>
              <a:rPr lang="en-US" dirty="0" err="1" smtClean="0"/>
              <a:t>mandiri</a:t>
            </a:r>
            <a:r>
              <a:rPr lang="en-US" dirty="0" smtClean="0"/>
              <a:t>. </a:t>
            </a:r>
          </a:p>
          <a:p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86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500438"/>
            <a:ext cx="8915400" cy="1143000"/>
          </a:xfrm>
        </p:spPr>
        <p:txBody>
          <a:bodyPr/>
          <a:lstStyle/>
          <a:p>
            <a:pPr algn="r"/>
            <a:r>
              <a:rPr lang="id-ID" b="1" dirty="0" smtClean="0">
                <a:solidFill>
                  <a:srgbClr val="0070C0"/>
                </a:solidFill>
              </a:rPr>
              <a:t>TERIMA KASIH</a:t>
            </a:r>
            <a:endParaRPr lang="id-ID" b="1" dirty="0">
              <a:solidFill>
                <a:srgbClr val="0070C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4724405"/>
            <a:ext cx="9908882" cy="2136545"/>
            <a:chOff x="0" y="4724399"/>
            <a:chExt cx="9908882" cy="213654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14978" y="4724399"/>
              <a:ext cx="5993904" cy="213654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0" y="5445224"/>
              <a:ext cx="4448944" cy="141572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Subtitle 2"/>
          <p:cNvSpPr txBox="1">
            <a:spLocks/>
          </p:cNvSpPr>
          <p:nvPr/>
        </p:nvSpPr>
        <p:spPr>
          <a:xfrm>
            <a:off x="866351" y="5792671"/>
            <a:ext cx="3397781" cy="8046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id-ID" sz="1800" b="1" dirty="0" smtClean="0">
                <a:solidFill>
                  <a:schemeClr val="bg1"/>
                </a:solidFill>
              </a:rPr>
              <a:t>KEMENTERIAN RISTEK DAN PENDIDIKAN TINGGI</a:t>
            </a:r>
            <a:endParaRPr lang="id-ID" sz="180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485" y="5819674"/>
            <a:ext cx="734075" cy="66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20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906000" cy="6206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smtClean="0"/>
              <a:t>VISI – MISI RENSTRA KEMENRISTEKDIKTI 2015-2019</a:t>
            </a:r>
            <a:endParaRPr lang="id-ID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2480" y="2151312"/>
            <a:ext cx="4104456" cy="4546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2480" y="869811"/>
            <a:ext cx="4104456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solidFill>
                  <a:srgbClr val="C00000"/>
                </a:solidFill>
              </a:rPr>
              <a:t>PERATURAN MENTERI RISET, TEKNOLOGI DAN PENDIDIKAN </a:t>
            </a:r>
            <a:r>
              <a:rPr lang="es-ES" sz="1600" b="1" dirty="0" smtClean="0">
                <a:solidFill>
                  <a:srgbClr val="C00000"/>
                </a:solidFill>
              </a:rPr>
              <a:t>TINGGI</a:t>
            </a:r>
            <a:r>
              <a:rPr lang="id-ID" sz="1600" b="1" dirty="0" smtClean="0">
                <a:solidFill>
                  <a:srgbClr val="C00000"/>
                </a:solidFill>
              </a:rPr>
              <a:t> </a:t>
            </a:r>
            <a:r>
              <a:rPr lang="es-ES" sz="1600" b="1" dirty="0" smtClean="0">
                <a:solidFill>
                  <a:srgbClr val="C00000"/>
                </a:solidFill>
              </a:rPr>
              <a:t>NOMOR </a:t>
            </a:r>
            <a:r>
              <a:rPr lang="es-ES" sz="1600" b="1" dirty="0">
                <a:solidFill>
                  <a:srgbClr val="C00000"/>
                </a:solidFill>
              </a:rPr>
              <a:t>13 TAHUN 2015</a:t>
            </a:r>
          </a:p>
          <a:p>
            <a:pPr algn="ctr"/>
            <a:r>
              <a:rPr lang="es-ES" sz="1600" b="1" dirty="0" smtClean="0">
                <a:solidFill>
                  <a:srgbClr val="C00000"/>
                </a:solidFill>
              </a:rPr>
              <a:t>TENTANG</a:t>
            </a:r>
            <a:r>
              <a:rPr lang="id-ID" sz="1600" b="1" dirty="0" smtClean="0">
                <a:solidFill>
                  <a:srgbClr val="C00000"/>
                </a:solidFill>
              </a:rPr>
              <a:t> </a:t>
            </a:r>
            <a:r>
              <a:rPr lang="es-ES" sz="1600" b="1" dirty="0" smtClean="0">
                <a:solidFill>
                  <a:srgbClr val="C00000"/>
                </a:solidFill>
              </a:rPr>
              <a:t>RENCANA STRATEGIS</a:t>
            </a:r>
            <a:r>
              <a:rPr lang="id-ID" sz="1600" b="1" dirty="0" smtClean="0">
                <a:solidFill>
                  <a:srgbClr val="C00000"/>
                </a:solidFill>
              </a:rPr>
              <a:t> </a:t>
            </a:r>
            <a:r>
              <a:rPr lang="es-ES" sz="1600" b="1" dirty="0" smtClean="0">
                <a:solidFill>
                  <a:srgbClr val="C00000"/>
                </a:solidFill>
              </a:rPr>
              <a:t>KEMENTERIAN </a:t>
            </a:r>
            <a:r>
              <a:rPr lang="es-ES" sz="1600" b="1" dirty="0">
                <a:solidFill>
                  <a:srgbClr val="C00000"/>
                </a:solidFill>
              </a:rPr>
              <a:t>RISET, TEKNOLOGI, DAN PENDIDIKAN TINGGI</a:t>
            </a:r>
          </a:p>
          <a:p>
            <a:pPr algn="ctr"/>
            <a:r>
              <a:rPr lang="es-ES" sz="1600" b="1" dirty="0">
                <a:solidFill>
                  <a:srgbClr val="C00000"/>
                </a:solidFill>
              </a:rPr>
              <a:t>TAHUN 2015-2019</a:t>
            </a:r>
            <a:endParaRPr lang="id-ID" sz="1600" b="1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85048" y="2240952"/>
            <a:ext cx="4320480" cy="13320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rgbClr val="C00000"/>
                </a:solidFill>
              </a:rPr>
              <a:t>Terwujudnya pendidikan tinggi yang bermutu serta kemampuan iptek dan inovasi untuk mendukung daya saing bangsa</a:t>
            </a:r>
          </a:p>
        </p:txBody>
      </p:sp>
      <p:sp>
        <p:nvSpPr>
          <p:cNvPr id="6" name="Rectangle 5"/>
          <p:cNvSpPr/>
          <p:nvPr/>
        </p:nvSpPr>
        <p:spPr>
          <a:xfrm>
            <a:off x="5385048" y="1904719"/>
            <a:ext cx="4320480" cy="3960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/>
              <a:t>VISI</a:t>
            </a:r>
            <a:endParaRPr lang="id-ID" sz="2400" dirty="0"/>
          </a:p>
        </p:txBody>
      </p:sp>
      <p:sp>
        <p:nvSpPr>
          <p:cNvPr id="7" name="Rectangle 6"/>
          <p:cNvSpPr/>
          <p:nvPr/>
        </p:nvSpPr>
        <p:spPr>
          <a:xfrm>
            <a:off x="5385048" y="3609064"/>
            <a:ext cx="4320480" cy="39600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/>
              <a:t>MISI</a:t>
            </a:r>
            <a:endParaRPr lang="id-ID" sz="2400" dirty="0"/>
          </a:p>
        </p:txBody>
      </p:sp>
      <p:sp>
        <p:nvSpPr>
          <p:cNvPr id="8" name="Rectangle 7"/>
          <p:cNvSpPr/>
          <p:nvPr/>
        </p:nvSpPr>
        <p:spPr>
          <a:xfrm>
            <a:off x="5385048" y="4005064"/>
            <a:ext cx="4320480" cy="20882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r>
              <a:rPr lang="id-ID" dirty="0">
                <a:solidFill>
                  <a:schemeClr val="tx2">
                    <a:lumMod val="50000"/>
                  </a:schemeClr>
                </a:solidFill>
              </a:rPr>
              <a:t>Meningkatkan akses, relevansi, dan mutu Pendidikan Tinggi untuk menghasilkan SDM yang </a:t>
            </a:r>
            <a:r>
              <a:rPr lang="id-ID" dirty="0" smtClean="0">
                <a:solidFill>
                  <a:schemeClr val="tx2">
                    <a:lumMod val="50000"/>
                  </a:schemeClr>
                </a:solidFill>
              </a:rPr>
              <a:t>berkualitas</a:t>
            </a:r>
          </a:p>
          <a:p>
            <a:pPr marL="228600" indent="-228600">
              <a:buFont typeface="+mj-lt"/>
              <a:buAutoNum type="arabicPeriod"/>
            </a:pPr>
            <a:r>
              <a:rPr lang="id-ID" dirty="0">
                <a:solidFill>
                  <a:schemeClr val="tx2">
                    <a:lumMod val="50000"/>
                  </a:schemeClr>
                </a:solidFill>
              </a:rPr>
              <a:t>Meningkatkan kemampuan iptek dan inovasi untuk menghasilkan nilai tambah produk </a:t>
            </a:r>
            <a:r>
              <a:rPr lang="id-ID" dirty="0" smtClean="0">
                <a:solidFill>
                  <a:schemeClr val="tx2">
                    <a:lumMod val="50000"/>
                  </a:schemeClr>
                </a:solidFill>
              </a:rPr>
              <a:t>inovasi</a:t>
            </a:r>
            <a:endParaRPr lang="id-ID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880992" y="3033432"/>
            <a:ext cx="360040" cy="172819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9E2A-DBDE-4C77-B44E-1E85AC28CEFA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644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16696" y="692696"/>
            <a:ext cx="7416824" cy="31680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625475" indent="-228600">
              <a:buFont typeface="+mj-lt"/>
              <a:buAutoNum type="alphaLcPeriod"/>
            </a:pPr>
            <a:r>
              <a:rPr lang="id-ID" sz="1400" b="1" dirty="0" smtClean="0">
                <a:solidFill>
                  <a:schemeClr val="tx1"/>
                </a:solidFill>
              </a:rPr>
              <a:t>Pengembangan jurusan-jurusan inovatif </a:t>
            </a:r>
            <a:r>
              <a:rPr lang="id-ID" sz="1400" dirty="0" smtClean="0">
                <a:solidFill>
                  <a:schemeClr val="tx1"/>
                </a:solidFill>
              </a:rPr>
              <a:t>sesuai dengan kebutuhan pembangunan dan industri, disertai peningkatan kompetensi lulusan berdasarkan bidang ilmu yang sesuai dengan kebutuhan pasar kerja, terutama bidang pertanian, maritim, pariwisata, industri manufaktur dan ekonomi kreatif;</a:t>
            </a:r>
          </a:p>
          <a:p>
            <a:pPr marL="625475" indent="-228600">
              <a:buFont typeface="+mj-lt"/>
              <a:buAutoNum type="alphaLcPeriod"/>
            </a:pPr>
            <a:r>
              <a:rPr lang="id-ID" sz="1400" dirty="0" smtClean="0">
                <a:solidFill>
                  <a:schemeClr val="tx1"/>
                </a:solidFill>
              </a:rPr>
              <a:t>Peningkatan keahlian dan keterampilan lulusan perguruan tinggi yang bersertifikat untuk memperpendek masa tunggu bekerja (job seeking period);</a:t>
            </a:r>
          </a:p>
          <a:p>
            <a:pPr marL="625475" indent="-228600">
              <a:buFont typeface="+mj-lt"/>
              <a:buAutoNum type="alphaLcPeriod"/>
            </a:pPr>
            <a:r>
              <a:rPr lang="id-ID" sz="1400" b="1" dirty="0" smtClean="0">
                <a:solidFill>
                  <a:schemeClr val="tx1"/>
                </a:solidFill>
              </a:rPr>
              <a:t>Penguatan kerjasama </a:t>
            </a:r>
            <a:r>
              <a:rPr lang="id-ID" sz="1400" dirty="0" smtClean="0">
                <a:solidFill>
                  <a:schemeClr val="tx1"/>
                </a:solidFill>
              </a:rPr>
              <a:t>perguruan tinggi dan dunia industri untuk kegiatan riset dan pengembangan;</a:t>
            </a:r>
          </a:p>
          <a:p>
            <a:pPr marL="625475" indent="-228600">
              <a:buFont typeface="+mj-lt"/>
              <a:buAutoNum type="alphaLcPeriod"/>
            </a:pPr>
            <a:r>
              <a:rPr lang="id-ID" sz="1400" dirty="0" smtClean="0">
                <a:solidFill>
                  <a:schemeClr val="tx1"/>
                </a:solidFill>
              </a:rPr>
              <a:t>Penilaian usulan pembukaan program studi baru di PTN dan PTS secara lebih selektif sesuai dengan kebutuhan dunia kerja, dengan menyeimbangkan disiplin ilmu–ilmu sosial dan humaniora, sains, keteknikan, dan kedokteran;</a:t>
            </a:r>
          </a:p>
          <a:p>
            <a:pPr marL="625475" indent="-228600">
              <a:buFont typeface="+mj-lt"/>
              <a:buAutoNum type="alphaLcPeriod"/>
            </a:pPr>
            <a:r>
              <a:rPr lang="id-ID" sz="1400" dirty="0" smtClean="0">
                <a:solidFill>
                  <a:schemeClr val="tx1"/>
                </a:solidFill>
              </a:rPr>
              <a:t>Perlindungan bagi prodi–prodi yang mengembangkan disiplin ilmu langka peminat (seperti sastra jawa, arkeologi, filologi, filsafat, dan tafsir hadis); dan</a:t>
            </a:r>
          </a:p>
          <a:p>
            <a:pPr marL="625475" indent="-228600">
              <a:buFont typeface="+mj-lt"/>
              <a:buAutoNum type="alphaLcPeriod"/>
            </a:pPr>
            <a:r>
              <a:rPr lang="id-ID" sz="1400" dirty="0" smtClean="0">
                <a:solidFill>
                  <a:schemeClr val="tx1"/>
                </a:solidFill>
              </a:rPr>
              <a:t>Pengembangan </a:t>
            </a:r>
            <a:r>
              <a:rPr lang="id-ID" sz="1400" b="1" dirty="0" smtClean="0">
                <a:solidFill>
                  <a:schemeClr val="tx1"/>
                </a:solidFill>
              </a:rPr>
              <a:t>pendidikan dan pelatihan kewirausahaan</a:t>
            </a:r>
            <a:r>
              <a:rPr lang="id-ID" sz="1400" dirty="0" smtClean="0">
                <a:solidFill>
                  <a:schemeClr val="tx1"/>
                </a:solidFill>
              </a:rPr>
              <a:t> yang terintegrasi di dalam mata kuliah, dengan menjalin kerjasama dengan dunia usaha/dunia industri.</a:t>
            </a:r>
            <a:endParaRPr lang="id-ID" sz="1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16696" y="3933056"/>
            <a:ext cx="7416824" cy="2664296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625475" indent="-228600">
              <a:buFont typeface="+mj-lt"/>
              <a:buAutoNum type="alphaLcPeriod"/>
            </a:pPr>
            <a:r>
              <a:rPr lang="id-ID" sz="1400" dirty="0" smtClean="0">
                <a:solidFill>
                  <a:schemeClr val="tx1"/>
                </a:solidFill>
              </a:rPr>
              <a:t>Fasilitasi perguruan tinggi menjadi badan hukum dalam rangka memperkuat kelembagaan dan meningkatkan tata kelola, serta menjauhkan perguruan tinggi dari pengaruh politik;</a:t>
            </a:r>
          </a:p>
          <a:p>
            <a:pPr marL="625475" indent="-228600">
              <a:buFont typeface="+mj-lt"/>
              <a:buAutoNum type="alphaLcPeriod"/>
            </a:pPr>
            <a:r>
              <a:rPr lang="id-ID" sz="1400" dirty="0" smtClean="0">
                <a:solidFill>
                  <a:schemeClr val="tx1"/>
                </a:solidFill>
              </a:rPr>
              <a:t>Penguatan institusi perguruan tinggi dengan membangun pusat keunggulan di bidang ilmu dan kajian tertentu sebagai perwujudan mission differentiation, yang didasarkan pada kapasitas kelembagaan;</a:t>
            </a:r>
          </a:p>
          <a:p>
            <a:pPr marL="625475" indent="-228600">
              <a:buFont typeface="+mj-lt"/>
              <a:buAutoNum type="alphaLcPeriod"/>
            </a:pPr>
            <a:r>
              <a:rPr lang="id-ID" sz="1400" dirty="0" smtClean="0">
                <a:solidFill>
                  <a:schemeClr val="tx1"/>
                </a:solidFill>
              </a:rPr>
              <a:t>Peninjauan ulang pendekatan penganggaran agar tidak berdasarkan mata anggaran (itemized budget), sehingga perguruan tinggi lebih dinamis dan kreatif dalam mengembangkan program-program akademik dan riset ilmiah; dan</a:t>
            </a:r>
          </a:p>
          <a:p>
            <a:pPr marL="625475" indent="-228600">
              <a:buFont typeface="+mj-lt"/>
              <a:buAutoNum type="alphaLcPeriod"/>
            </a:pPr>
            <a:r>
              <a:rPr lang="id-ID" sz="1400" dirty="0" smtClean="0">
                <a:solidFill>
                  <a:schemeClr val="tx1"/>
                </a:solidFill>
              </a:rPr>
              <a:t>Perencanaan skema pendanaan yang memanfaatkan sumber-sumber pembiaayaan alternatif harus dilakukan dengan mengembangkan kemitraan tiga pihak: pemerintahuniversitas-industri.</a:t>
            </a:r>
            <a:endParaRPr lang="id-ID" sz="140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-27384"/>
            <a:ext cx="9906000" cy="6206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/>
              <a:t>Agenda Pembangunan Ristekdikti dalam RPJMN 2015-2019</a:t>
            </a:r>
          </a:p>
        </p:txBody>
      </p:sp>
      <p:sp>
        <p:nvSpPr>
          <p:cNvPr id="5" name="Pentagon 4"/>
          <p:cNvSpPr/>
          <p:nvPr/>
        </p:nvSpPr>
        <p:spPr>
          <a:xfrm>
            <a:off x="416496" y="692636"/>
            <a:ext cx="2232248" cy="3168000"/>
          </a:xfrm>
          <a:prstGeom prst="homePlate">
            <a:avLst>
              <a:gd name="adj" fmla="val 19853"/>
            </a:avLst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MENINGKATKAN RELEVANSI DAN DAYA SAING PENDIDIKAN TINGGI</a:t>
            </a:r>
            <a:endParaRPr lang="id-ID" b="1" dirty="0"/>
          </a:p>
        </p:txBody>
      </p:sp>
      <p:sp>
        <p:nvSpPr>
          <p:cNvPr id="6" name="Pentagon 5"/>
          <p:cNvSpPr/>
          <p:nvPr/>
        </p:nvSpPr>
        <p:spPr>
          <a:xfrm>
            <a:off x="416496" y="3923808"/>
            <a:ext cx="2232248" cy="2664296"/>
          </a:xfrm>
          <a:prstGeom prst="homePlate">
            <a:avLst>
              <a:gd name="adj" fmla="val 20400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b="1" dirty="0"/>
              <a:t>MENINGKATKAN OTONOMI PERGURUAN TINGGI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9E2A-DBDE-4C77-B44E-1E85AC28CEFA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14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0" y="1"/>
            <a:ext cx="9906000" cy="473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lt1"/>
                </a:solidFill>
                <a:sym typeface="Arial" pitchFamily="34" charset="0"/>
              </a:rPr>
              <a:t>TARGET PROGRAM KEMENRISTEKDIKTI (1)</a:t>
            </a:r>
            <a:endParaRPr lang="en-US" sz="3200" dirty="0">
              <a:solidFill>
                <a:schemeClr val="lt1"/>
              </a:solidFill>
            </a:endParaRPr>
          </a:p>
        </p:txBody>
      </p:sp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9556883" y="6584950"/>
            <a:ext cx="366315" cy="274638"/>
            <a:chOff x="-1" y="-1"/>
            <a:chExt cx="337627" cy="274322"/>
          </a:xfrm>
        </p:grpSpPr>
        <p:sp>
          <p:nvSpPr>
            <p:cNvPr id="12291" name="AutoShape 3"/>
            <p:cNvSpPr>
              <a:spLocks/>
            </p:cNvSpPr>
            <p:nvPr/>
          </p:nvSpPr>
          <p:spPr bwMode="auto">
            <a:xfrm>
              <a:off x="-1" y="-1"/>
              <a:ext cx="337627" cy="27432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77933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292" name="AutoShape 4"/>
            <p:cNvSpPr>
              <a:spLocks/>
            </p:cNvSpPr>
            <p:nvPr/>
          </p:nvSpPr>
          <p:spPr bwMode="auto">
            <a:xfrm>
              <a:off x="-1" y="35560"/>
              <a:ext cx="337627" cy="2032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8</a:t>
              </a:r>
              <a:endParaRPr lang="en-US"/>
            </a:p>
          </p:txBody>
        </p:sp>
      </p:grpSp>
      <p:graphicFrame>
        <p:nvGraphicFramePr>
          <p:cNvPr id="12293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329653"/>
              </p:ext>
            </p:extLst>
          </p:nvPr>
        </p:nvGraphicFramePr>
        <p:xfrm>
          <a:off x="165100" y="1236663"/>
          <a:ext cx="9513889" cy="5315586"/>
        </p:xfrm>
        <a:graphic>
          <a:graphicData uri="http://schemas.openxmlformats.org/drawingml/2006/table">
            <a:tbl>
              <a:tblPr/>
              <a:tblGrid>
                <a:gridCol w="495300"/>
                <a:gridCol w="3549650"/>
                <a:gridCol w="828940"/>
                <a:gridCol w="804863"/>
                <a:gridCol w="854737"/>
                <a:gridCol w="804863"/>
                <a:gridCol w="804863"/>
                <a:gridCol w="1370673"/>
              </a:tblGrid>
              <a:tr h="3429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Indikator Program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Target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Keterangan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</a:tr>
              <a:tr h="5540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2015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2016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2017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2018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2019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Angka Partisipasi Kasar (APK) Perguruan Tinggi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26,86%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28.16%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29.54% 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31,07%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32.56%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Nominal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Jumlah mahasiswa yang berwirausaha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2.000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2.500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3.000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3.500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4.000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Nominal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Prosentase lulusan bersertifikat kompetensi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55%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60%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65%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70%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75%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Nominal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Jumlah Prodi terakreditasi unggul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10.800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12.000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13.000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14.000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15.000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Kumulatif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Jumlah mahasiswa peraih emas tingkat nasional dan internasional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380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390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405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410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420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Nominal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Prosentase lulusan yang langsung bekerja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50%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60%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70%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80%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90%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Nominal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Jumlah LPTK yang meningkat mutu penyelenggaraan pendidikan akademik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Nominal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Jumlah calon pendidik mengikuti pendidikan profesi guru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4.458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5.458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7.000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9.500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12.000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Nominal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grpSp>
        <p:nvGrpSpPr>
          <p:cNvPr id="12531" name="Group 243"/>
          <p:cNvGrpSpPr>
            <a:grpSpLocks/>
          </p:cNvGrpSpPr>
          <p:nvPr/>
        </p:nvGrpSpPr>
        <p:grpSpPr bwMode="auto">
          <a:xfrm>
            <a:off x="197777" y="684214"/>
            <a:ext cx="5002873" cy="382587"/>
            <a:chOff x="-1" y="-1"/>
            <a:chExt cx="4616669" cy="381001"/>
          </a:xfrm>
        </p:grpSpPr>
        <p:sp>
          <p:nvSpPr>
            <p:cNvPr id="12532" name="AutoShape 244"/>
            <p:cNvSpPr>
              <a:spLocks/>
            </p:cNvSpPr>
            <p:nvPr/>
          </p:nvSpPr>
          <p:spPr bwMode="auto">
            <a:xfrm>
              <a:off x="-1" y="0"/>
              <a:ext cx="4616669" cy="3810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en-US" sz="160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 pitchFamily="34" charset="0"/>
              </a:endParaRPr>
            </a:p>
          </p:txBody>
        </p:sp>
        <p:sp>
          <p:nvSpPr>
            <p:cNvPr id="12533" name="AutoShape 245"/>
            <p:cNvSpPr>
              <a:spLocks/>
            </p:cNvSpPr>
            <p:nvPr/>
          </p:nvSpPr>
          <p:spPr bwMode="auto">
            <a:xfrm>
              <a:off x="-1" y="0"/>
              <a:ext cx="4616669" cy="3133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r>
                <a:rPr lang="en-US" sz="1600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Program Pembelajaran dan Kemahasiswaan</a:t>
              </a:r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9E2A-DBDE-4C77-B44E-1E85AC28CEFA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734259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1"/>
          <p:cNvSpPr>
            <a:spLocks/>
          </p:cNvSpPr>
          <p:nvPr/>
        </p:nvSpPr>
        <p:spPr bwMode="auto">
          <a:xfrm>
            <a:off x="0" y="1"/>
            <a:ext cx="9906000" cy="4730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lt1"/>
                </a:solidFill>
                <a:sym typeface="Arial" pitchFamily="34" charset="0"/>
              </a:rPr>
              <a:t>TARGET PROGRAM KEMENRISTEKDIKTI (2)</a:t>
            </a:r>
            <a:endParaRPr lang="en-US" sz="3200" dirty="0">
              <a:solidFill>
                <a:schemeClr val="lt1"/>
              </a:solidFill>
            </a:endParaRPr>
          </a:p>
        </p:txBody>
      </p:sp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9556883" y="6584950"/>
            <a:ext cx="366315" cy="274638"/>
            <a:chOff x="-1" y="-1"/>
            <a:chExt cx="337627" cy="274322"/>
          </a:xfrm>
        </p:grpSpPr>
        <p:sp>
          <p:nvSpPr>
            <p:cNvPr id="13315" name="AutoShape 3"/>
            <p:cNvSpPr>
              <a:spLocks/>
            </p:cNvSpPr>
            <p:nvPr/>
          </p:nvSpPr>
          <p:spPr bwMode="auto">
            <a:xfrm>
              <a:off x="-1" y="-1"/>
              <a:ext cx="337627" cy="27432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77933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16" name="AutoShape 4"/>
            <p:cNvSpPr>
              <a:spLocks/>
            </p:cNvSpPr>
            <p:nvPr/>
          </p:nvSpPr>
          <p:spPr bwMode="auto">
            <a:xfrm>
              <a:off x="-1" y="35560"/>
              <a:ext cx="337627" cy="2032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9</a:t>
              </a:r>
              <a:endParaRPr lang="en-US"/>
            </a:p>
          </p:txBody>
        </p:sp>
      </p:grpSp>
      <p:graphicFrame>
        <p:nvGraphicFramePr>
          <p:cNvPr id="13317" name="Group 5"/>
          <p:cNvGraphicFramePr>
            <a:graphicFrameLocks noGrp="1"/>
          </p:cNvGraphicFramePr>
          <p:nvPr/>
        </p:nvGraphicFramePr>
        <p:xfrm>
          <a:off x="214974" y="1219200"/>
          <a:ext cx="9443375" cy="4701541"/>
        </p:xfrm>
        <a:graphic>
          <a:graphicData uri="http://schemas.openxmlformats.org/drawingml/2006/table">
            <a:tbl>
              <a:tblPr/>
              <a:tblGrid>
                <a:gridCol w="445425"/>
                <a:gridCol w="4044950"/>
                <a:gridCol w="627725"/>
                <a:gridCol w="761867"/>
                <a:gridCol w="761868"/>
                <a:gridCol w="761867"/>
                <a:gridCol w="761868"/>
                <a:gridCol w="1277805"/>
              </a:tblGrid>
              <a:tr h="3159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No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Indikator Program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Target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Keterangan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</a:tr>
              <a:tr h="3159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2015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2016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2017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2018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2019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6C0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Jumlah Perguruan Tinggi masuk top 500 dunia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Kumulatif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Jumlah Perguruan Tinggi berakreditasi A (Unggul)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53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99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194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Kumulatif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Jumlah Taman Sains dan Teknologi  (TST) yang dibangun 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77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Kumulatif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77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Jumal Taman dan Teknologi yang mature </a:t>
                      </a: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  <a:ea typeface="Wingdings" pitchFamily="2" charset="2"/>
                          <a:cs typeface="Wingdings" pitchFamily="2" charset="2"/>
                          <a:sym typeface="Wingdings" pitchFamily="2" charset="2"/>
                        </a:rPr>
                        <a:t></a:t>
                      </a: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 (menghasilkan teknologi yang siap untuk diterapkan dalam lingkungan sesungguhnya (Taman Sains), menghasilkan usaha baru secara berkesinambungan (Taman Tekno), melaksanakan riset berkesinambungan, menghasilkan perusahaan pemula dan mampu menarik industri (N-TST) 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14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27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50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58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Kumulatif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Pusat Unggulan Iptek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12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Kumulatif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  <a:sym typeface="Helvetica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grpSp>
        <p:nvGrpSpPr>
          <p:cNvPr id="13480" name="Group 168"/>
          <p:cNvGrpSpPr>
            <a:grpSpLocks/>
          </p:cNvGrpSpPr>
          <p:nvPr/>
        </p:nvGrpSpPr>
        <p:grpSpPr bwMode="auto">
          <a:xfrm>
            <a:off x="230453" y="760413"/>
            <a:ext cx="4062148" cy="382587"/>
            <a:chOff x="-1" y="-1"/>
            <a:chExt cx="3748792" cy="381001"/>
          </a:xfrm>
        </p:grpSpPr>
        <p:sp>
          <p:nvSpPr>
            <p:cNvPr id="13481" name="AutoShape 169"/>
            <p:cNvSpPr>
              <a:spLocks/>
            </p:cNvSpPr>
            <p:nvPr/>
          </p:nvSpPr>
          <p:spPr bwMode="auto">
            <a:xfrm>
              <a:off x="-1" y="0"/>
              <a:ext cx="3748792" cy="3810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en-US" sz="160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Arial" pitchFamily="34" charset="0"/>
              </a:endParaRPr>
            </a:p>
          </p:txBody>
        </p:sp>
        <p:sp>
          <p:nvSpPr>
            <p:cNvPr id="13482" name="AutoShape 170"/>
            <p:cNvSpPr>
              <a:spLocks/>
            </p:cNvSpPr>
            <p:nvPr/>
          </p:nvSpPr>
          <p:spPr bwMode="auto">
            <a:xfrm>
              <a:off x="-1" y="0"/>
              <a:ext cx="3748792" cy="3133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5719" tIns="45719" rIns="45719" bIns="45719"/>
            <a:lstStyle/>
            <a:p>
              <a:r>
                <a:rPr lang="en-US" sz="1600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Program Penguatan Kelembagaan</a:t>
              </a:r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9E2A-DBDE-4C77-B44E-1E85AC28CEFA}" type="slidenum">
              <a:rPr lang="id-ID" smtClean="0"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75884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60848"/>
            <a:ext cx="2504728" cy="2232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TextBox 2"/>
          <p:cNvSpPr txBox="1"/>
          <p:nvPr/>
        </p:nvSpPr>
        <p:spPr>
          <a:xfrm>
            <a:off x="708967" y="1990288"/>
            <a:ext cx="1168910" cy="2446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5300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cs typeface="Aharoni" pitchFamily="2" charset="-79"/>
              </a:rPr>
              <a:t>2</a:t>
            </a:r>
            <a:endParaRPr lang="id-ID" sz="15300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  <a:cs typeface="Aharoni" pitchFamily="2" charset="-79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04728" y="2060848"/>
            <a:ext cx="7401272" cy="22322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/>
            <a:r>
              <a:rPr lang="id-ID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Penjaminan Mutu Pendidikan Tinggi &amp; Tata Kelola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9E2A-DBDE-4C77-B44E-1E85AC28CEFA}" type="slidenum">
              <a:rPr lang="id-ID" smtClean="0"/>
              <a:t>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4676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073150" y="1371600"/>
            <a:ext cx="7842250" cy="4343400"/>
            <a:chOff x="2133600" y="2362200"/>
            <a:chExt cx="5471159" cy="2500330"/>
          </a:xfrm>
        </p:grpSpPr>
        <p:sp>
          <p:nvSpPr>
            <p:cNvPr id="2" name="Rounded Rectangle 1"/>
            <p:cNvSpPr/>
            <p:nvPr/>
          </p:nvSpPr>
          <p:spPr>
            <a:xfrm>
              <a:off x="2133600" y="2362200"/>
              <a:ext cx="3720201" cy="250033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364663" y="2790828"/>
              <a:ext cx="1428760" cy="857256"/>
            </a:xfrm>
            <a:prstGeom prst="roundRect">
              <a:avLst/>
            </a:prstGeom>
            <a:solidFill>
              <a:srgbClr val="0070C0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>
                  <a:latin typeface="Calibri" pitchFamily="34" charset="0"/>
                  <a:cs typeface="Calibri" pitchFamily="34" charset="0"/>
                </a:rPr>
                <a:t>Sistem</a:t>
              </a:r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b="1" dirty="0" err="1" smtClean="0">
                  <a:latin typeface="Calibri" pitchFamily="34" charset="0"/>
                  <a:cs typeface="Calibri" pitchFamily="34" charset="0"/>
                </a:rPr>
                <a:t>Penjaminan</a:t>
              </a:r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b="1" dirty="0" err="1" smtClean="0">
                  <a:latin typeface="Calibri" pitchFamily="34" charset="0"/>
                  <a:cs typeface="Calibri" pitchFamily="34" charset="0"/>
                </a:rPr>
                <a:t>Mutu</a:t>
              </a:r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 Internal</a:t>
              </a:r>
            </a:p>
            <a:p>
              <a:pPr algn="ctr"/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(SPMI</a:t>
              </a:r>
              <a:r>
                <a:rPr lang="en-US" sz="1200" b="1" dirty="0" smtClean="0">
                  <a:latin typeface="Calibri" pitchFamily="34" charset="0"/>
                  <a:cs typeface="Calibri" pitchFamily="34" charset="0"/>
                </a:rPr>
                <a:t>)</a:t>
              </a:r>
              <a:endParaRPr lang="id-ID" sz="12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364663" y="4076712"/>
              <a:ext cx="3286148" cy="642942"/>
            </a:xfrm>
            <a:prstGeom prst="roundRect">
              <a:avLst/>
            </a:prstGeom>
            <a:solidFill>
              <a:srgbClr val="002060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>
                  <a:latin typeface="Calibri" pitchFamily="34" charset="0"/>
                  <a:cs typeface="Calibri" pitchFamily="34" charset="0"/>
                </a:rPr>
                <a:t>Pangkalan</a:t>
              </a:r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 Data </a:t>
              </a:r>
              <a:r>
                <a:rPr lang="en-US" sz="1400" b="1" dirty="0" err="1" smtClean="0">
                  <a:latin typeface="Calibri" pitchFamily="34" charset="0"/>
                  <a:cs typeface="Calibri" pitchFamily="34" charset="0"/>
                </a:rPr>
                <a:t>Pendidikan</a:t>
              </a:r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b="1" dirty="0" err="1" smtClean="0">
                  <a:latin typeface="Calibri" pitchFamily="34" charset="0"/>
                  <a:cs typeface="Calibri" pitchFamily="34" charset="0"/>
                </a:rPr>
                <a:t>Tinggi</a:t>
              </a:r>
              <a:endParaRPr lang="en-US" sz="1400" b="1" dirty="0" smtClean="0">
                <a:latin typeface="Calibri" pitchFamily="34" charset="0"/>
                <a:cs typeface="Calibri" pitchFamily="34" charset="0"/>
              </a:endParaRPr>
            </a:p>
            <a:p>
              <a:pPr algn="ctr"/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(PDPT)</a:t>
              </a:r>
              <a:endParaRPr lang="id-ID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222051" y="2790828"/>
              <a:ext cx="1428760" cy="857256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>
                  <a:latin typeface="Calibri" pitchFamily="34" charset="0"/>
                  <a:cs typeface="Calibri" pitchFamily="34" charset="0"/>
                </a:rPr>
                <a:t>Sistem</a:t>
              </a:r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b="1" dirty="0" err="1" smtClean="0">
                  <a:latin typeface="Calibri" pitchFamily="34" charset="0"/>
                  <a:cs typeface="Calibri" pitchFamily="34" charset="0"/>
                </a:rPr>
                <a:t>Penjaminan</a:t>
              </a:r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b="1" dirty="0" err="1" smtClean="0">
                  <a:latin typeface="Calibri" pitchFamily="34" charset="0"/>
                  <a:cs typeface="Calibri" pitchFamily="34" charset="0"/>
                </a:rPr>
                <a:t>Mutu</a:t>
              </a:r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b="1" dirty="0" err="1" smtClean="0">
                  <a:latin typeface="Calibri" pitchFamily="34" charset="0"/>
                  <a:cs typeface="Calibri" pitchFamily="34" charset="0"/>
                </a:rPr>
                <a:t>Eksternal</a:t>
              </a:r>
              <a:endParaRPr lang="en-US" sz="1400" b="1" dirty="0" smtClean="0">
                <a:latin typeface="Calibri" pitchFamily="34" charset="0"/>
                <a:cs typeface="Calibri" pitchFamily="34" charset="0"/>
              </a:endParaRPr>
            </a:p>
            <a:p>
              <a:pPr algn="ctr"/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(SPME)</a:t>
              </a:r>
              <a:endParaRPr lang="id-ID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8652" y="2433638"/>
              <a:ext cx="3413691" cy="194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Sistem</a:t>
              </a:r>
              <a:r>
                <a:rPr lang="en-US" sz="1600" b="1" dirty="0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600" b="1" dirty="0" err="1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Penjaminan</a:t>
              </a:r>
              <a:r>
                <a:rPr lang="en-US" sz="1600" b="1" dirty="0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600" b="1" dirty="0" err="1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Mutu</a:t>
              </a:r>
              <a:r>
                <a:rPr lang="en-US" sz="1600" b="1" dirty="0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600" b="1" dirty="0" err="1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Pendidikan</a:t>
              </a:r>
              <a:r>
                <a:rPr lang="en-US" sz="1600" b="1" dirty="0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600" b="1" dirty="0" err="1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Tinggi</a:t>
              </a:r>
              <a:endParaRPr lang="id-ID" sz="1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9" name="Up Arrow 8"/>
            <p:cNvSpPr/>
            <p:nvPr/>
          </p:nvSpPr>
          <p:spPr>
            <a:xfrm>
              <a:off x="2721853" y="3719522"/>
              <a:ext cx="714380" cy="28575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Up Arrow 9"/>
            <p:cNvSpPr/>
            <p:nvPr/>
          </p:nvSpPr>
          <p:spPr>
            <a:xfrm>
              <a:off x="4579241" y="3719522"/>
              <a:ext cx="714380" cy="28575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Up Arrow 10"/>
            <p:cNvSpPr/>
            <p:nvPr/>
          </p:nvSpPr>
          <p:spPr>
            <a:xfrm rot="5400000">
              <a:off x="3650547" y="3076580"/>
              <a:ext cx="714380" cy="28575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Up Arrow 11"/>
            <p:cNvSpPr/>
            <p:nvPr/>
          </p:nvSpPr>
          <p:spPr>
            <a:xfrm rot="5400000">
              <a:off x="5691699" y="3433770"/>
              <a:ext cx="714380" cy="285752"/>
            </a:xfrm>
            <a:prstGeom prst="up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Oval 12"/>
            <p:cNvSpPr/>
            <p:nvPr/>
          </p:nvSpPr>
          <p:spPr>
            <a:xfrm>
              <a:off x="6247437" y="2790828"/>
              <a:ext cx="1357322" cy="1571636"/>
            </a:xfrm>
            <a:prstGeom prst="ellipse">
              <a:avLst/>
            </a:prstGeom>
            <a:blipFill>
              <a:blip r:embed="rId2" cstate="print"/>
              <a:tile tx="0" ty="0" sx="100000" sy="100000" flip="none" algn="tl"/>
            </a:blipFill>
            <a:ln>
              <a:noFill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200" b="1" smtClean="0">
                  <a:latin typeface="Arial Rounded MT Bold" pitchFamily="34" charset="0"/>
                  <a:cs typeface="Calibri" pitchFamily="34" charset="0"/>
                </a:rPr>
                <a:t>M</a:t>
              </a:r>
            </a:p>
            <a:p>
              <a:pPr algn="ctr"/>
              <a:r>
                <a:rPr lang="en-US" sz="1200" b="1" smtClean="0">
                  <a:latin typeface="Arial Rounded MT Bold" pitchFamily="34" charset="0"/>
                  <a:cs typeface="Calibri" pitchFamily="34" charset="0"/>
                </a:rPr>
                <a:t>MUTU</a:t>
              </a:r>
              <a:endParaRPr lang="id-ID" sz="1200" b="1">
                <a:latin typeface="Arial Rounded MT Bold" pitchFamily="34" charset="0"/>
                <a:cs typeface="Calibri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246909" y="2728143"/>
              <a:ext cx="428628" cy="159458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200" b="0" cap="none" spc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SPT</a:t>
              </a:r>
              <a:endParaRPr lang="en-US" sz="12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104297" y="2719390"/>
              <a:ext cx="428628" cy="159458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200" b="0" cap="none" spc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SPT</a:t>
              </a:r>
              <a:endParaRPr lang="en-US" sz="12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246909" y="4014027"/>
              <a:ext cx="428628" cy="159458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200" b="0" cap="none" spc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SPT</a:t>
              </a:r>
              <a:endParaRPr lang="en-US" sz="12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318875" y="2728143"/>
              <a:ext cx="428628" cy="159458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200" b="0" cap="none" spc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SPT</a:t>
              </a:r>
              <a:endParaRPr lang="en-US" sz="12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0" y="1"/>
            <a:ext cx="9906000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 anchor="ctr">
            <a:noAutofit/>
          </a:bodyPr>
          <a:lstStyle>
            <a:defPPr>
              <a:defRPr lang="en-US"/>
            </a:defPPr>
            <a:lvl1pPr algn="ctr">
              <a:defRPr sz="3200" b="1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Penjaminan</a:t>
            </a:r>
            <a:r>
              <a:rPr lang="en-US" dirty="0"/>
              <a:t> </a:t>
            </a:r>
            <a:r>
              <a:rPr lang="en-US" dirty="0" err="1"/>
              <a:t>Mutu</a:t>
            </a:r>
            <a:r>
              <a:rPr lang="en-US" dirty="0"/>
              <a:t> Internal dan </a:t>
            </a:r>
            <a:r>
              <a:rPr lang="en-US" dirty="0" err="1"/>
              <a:t>Eksternal</a:t>
            </a:r>
            <a:endParaRPr lang="id-ID" dirty="0"/>
          </a:p>
        </p:txBody>
      </p:sp>
      <p:sp>
        <p:nvSpPr>
          <p:cNvPr id="28" name="TextBox 27"/>
          <p:cNvSpPr txBox="1"/>
          <p:nvPr/>
        </p:nvSpPr>
        <p:spPr>
          <a:xfrm>
            <a:off x="908051" y="6107668"/>
            <a:ext cx="842010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membangun</a:t>
            </a:r>
            <a:r>
              <a:rPr lang="en-US" dirty="0" smtClean="0"/>
              <a:t> </a:t>
            </a:r>
            <a:r>
              <a:rPr lang="en-US" dirty="0" err="1" smtClean="0"/>
              <a:t>keselarasan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SPMI dan SPME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073150" y="720337"/>
            <a:ext cx="733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penjaminan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SPMI dan SPME: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DCD00-6A0E-4FAA-BEDB-E101727C8A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628404"/>
              </p:ext>
            </p:extLst>
          </p:nvPr>
        </p:nvGraphicFramePr>
        <p:xfrm>
          <a:off x="704528" y="842818"/>
          <a:ext cx="8666400" cy="5902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6400"/>
              </a:tblGrid>
              <a:tr h="737781"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>
                          <a:latin typeface="Calibri" pitchFamily="34" charset="0"/>
                        </a:rPr>
                        <a:t>Standar </a:t>
                      </a:r>
                      <a:r>
                        <a:rPr lang="id-ID" sz="2400" baseline="0" dirty="0" smtClean="0">
                          <a:latin typeface="Calibri" pitchFamily="34" charset="0"/>
                        </a:rPr>
                        <a:t> Pendidikan </a:t>
                      </a:r>
                      <a:r>
                        <a:rPr lang="id-ID" sz="2400" dirty="0" smtClean="0">
                          <a:latin typeface="Calibri" pitchFamily="34" charset="0"/>
                        </a:rPr>
                        <a:t>Tinggi</a:t>
                      </a:r>
                    </a:p>
                    <a:p>
                      <a:pPr algn="ctr"/>
                      <a:r>
                        <a:rPr lang="id-ID" sz="1200" dirty="0" smtClean="0">
                          <a:latin typeface="Calibri" pitchFamily="34" charset="0"/>
                        </a:rPr>
                        <a:t>Menurut </a:t>
                      </a:r>
                      <a:r>
                        <a:rPr lang="en-US" sz="1200" dirty="0" err="1" smtClean="0">
                          <a:latin typeface="Calibri" pitchFamily="34" charset="0"/>
                        </a:rPr>
                        <a:t>Pasal</a:t>
                      </a:r>
                      <a:r>
                        <a:rPr lang="en-US" sz="1200" dirty="0" smtClean="0">
                          <a:latin typeface="Calibri" pitchFamily="34" charset="0"/>
                        </a:rPr>
                        <a:t> 54 </a:t>
                      </a:r>
                      <a:r>
                        <a:rPr lang="id-ID" sz="1200" dirty="0" smtClean="0">
                          <a:latin typeface="Calibri" pitchFamily="34" charset="0"/>
                        </a:rPr>
                        <a:t>UU</a:t>
                      </a:r>
                      <a:r>
                        <a:rPr lang="en-US" sz="1200" dirty="0" smtClean="0">
                          <a:latin typeface="Calibri" pitchFamily="34" charset="0"/>
                        </a:rPr>
                        <a:t> No. 12 </a:t>
                      </a:r>
                      <a:r>
                        <a:rPr lang="en-US" sz="1200" dirty="0" err="1" smtClean="0">
                          <a:latin typeface="Calibri" pitchFamily="34" charset="0"/>
                        </a:rPr>
                        <a:t>Tahun</a:t>
                      </a:r>
                      <a:r>
                        <a:rPr lang="en-US" sz="1200" dirty="0" smtClean="0">
                          <a:latin typeface="Calibri" pitchFamily="34" charset="0"/>
                        </a:rPr>
                        <a:t> 2012</a:t>
                      </a:r>
                      <a:r>
                        <a:rPr lang="id-ID" sz="120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1200" dirty="0" err="1" smtClean="0">
                          <a:latin typeface="Calibri" pitchFamily="34" charset="0"/>
                        </a:rPr>
                        <a:t>Tentang</a:t>
                      </a:r>
                      <a:r>
                        <a:rPr lang="en-US" sz="1200" dirty="0" smtClean="0">
                          <a:latin typeface="Calibri" pitchFamily="34" charset="0"/>
                        </a:rPr>
                        <a:t> </a:t>
                      </a:r>
                      <a:r>
                        <a:rPr lang="id-ID" sz="1200" dirty="0" smtClean="0">
                          <a:latin typeface="Calibri" pitchFamily="34" charset="0"/>
                        </a:rPr>
                        <a:t>Pendidikan Tinggi</a:t>
                      </a:r>
                      <a:endParaRPr lang="id-ID" sz="1200" dirty="0">
                        <a:latin typeface="Calibri" pitchFamily="34" charset="0"/>
                      </a:endParaRPr>
                    </a:p>
                  </a:txBody>
                  <a:tcPr marL="99060" marR="99060"/>
                </a:tc>
              </a:tr>
              <a:tr h="5164466">
                <a:tc>
                  <a:txBody>
                    <a:bodyPr/>
                    <a:lstStyle/>
                    <a:p>
                      <a:pPr marL="358775" indent="-358775" algn="just"/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pPr marL="358775" indent="-358775" algn="just"/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  <a:p>
                      <a:endParaRPr lang="id-ID" dirty="0" smtClean="0">
                        <a:solidFill>
                          <a:srgbClr val="002060"/>
                        </a:solidFill>
                        <a:latin typeface="Calibri" pitchFamily="34" charset="0"/>
                      </a:endParaRPr>
                    </a:p>
                  </a:txBody>
                  <a:tcPr marL="99060" marR="99060"/>
                </a:tc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930842" y="4104382"/>
            <a:ext cx="815051" cy="879676"/>
          </a:xfrm>
          <a:prstGeom prst="roundRect">
            <a:avLst/>
          </a:prstGeom>
          <a:solidFill>
            <a:srgbClr val="33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latin typeface="Calibri" pitchFamily="34" charset="0"/>
              </a:rPr>
              <a:t>SPT</a:t>
            </a:r>
            <a:endParaRPr lang="id-ID" sz="2400" b="1">
              <a:latin typeface="Calibri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067034" y="2766200"/>
            <a:ext cx="1581224" cy="87967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smtClean="0">
                <a:latin typeface="Calibri" pitchFamily="34" charset="0"/>
              </a:rPr>
              <a:t>SNPT</a:t>
            </a:r>
          </a:p>
          <a:p>
            <a:pPr algn="ctr"/>
            <a:r>
              <a:rPr lang="id-ID" sz="1200" b="1" smtClean="0">
                <a:latin typeface="Calibri" pitchFamily="34" charset="0"/>
              </a:rPr>
              <a:t>Ditetapkan oleh Menteri atas usul B</a:t>
            </a:r>
            <a:r>
              <a:rPr lang="en-US" sz="1200" b="1" smtClean="0">
                <a:latin typeface="Calibri" pitchFamily="34" charset="0"/>
              </a:rPr>
              <a:t>adan </a:t>
            </a:r>
            <a:r>
              <a:rPr lang="id-ID" sz="1200" b="1" smtClean="0">
                <a:latin typeface="Calibri" pitchFamily="34" charset="0"/>
              </a:rPr>
              <a:t>SNPT</a:t>
            </a:r>
            <a:endParaRPr lang="id-ID" sz="1200" b="1">
              <a:latin typeface="Calibri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067034" y="5453528"/>
            <a:ext cx="1581224" cy="87967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smtClean="0">
                <a:latin typeface="Calibri" pitchFamily="34" charset="0"/>
              </a:rPr>
              <a:t>SPT</a:t>
            </a:r>
          </a:p>
          <a:p>
            <a:pPr algn="ctr"/>
            <a:r>
              <a:rPr lang="id-ID" sz="1200" b="1" smtClean="0">
                <a:latin typeface="Calibri" pitchFamily="34" charset="0"/>
              </a:rPr>
              <a:t>Ditetetapk</a:t>
            </a:r>
            <a:r>
              <a:rPr lang="en-US" sz="1200" b="1" smtClean="0">
                <a:latin typeface="Calibri" pitchFamily="34" charset="0"/>
              </a:rPr>
              <a:t>a</a:t>
            </a:r>
            <a:r>
              <a:rPr lang="id-ID" sz="1200" b="1" smtClean="0">
                <a:latin typeface="Calibri" pitchFamily="34" charset="0"/>
              </a:rPr>
              <a:t>n oleh setiap perguruan tinggi</a:t>
            </a:r>
            <a:endParaRPr lang="id-ID" sz="1200" b="1">
              <a:latin typeface="Calibri" pitchFamily="34" charset="0"/>
            </a:endParaRPr>
          </a:p>
        </p:txBody>
      </p:sp>
      <p:sp>
        <p:nvSpPr>
          <p:cNvPr id="12" name="Left Brace 11"/>
          <p:cNvSpPr/>
          <p:nvPr/>
        </p:nvSpPr>
        <p:spPr>
          <a:xfrm>
            <a:off x="1724272" y="3207627"/>
            <a:ext cx="342762" cy="2713065"/>
          </a:xfrm>
          <a:prstGeom prst="leftBrac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3" name="Straight Arrow Connector 12"/>
          <p:cNvCxnSpPr>
            <a:stCxn id="10" idx="3"/>
          </p:cNvCxnSpPr>
          <p:nvPr/>
        </p:nvCxnSpPr>
        <p:spPr>
          <a:xfrm>
            <a:off x="3648258" y="3206038"/>
            <a:ext cx="243586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3918188" y="5446130"/>
            <a:ext cx="2706357" cy="8870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/>
            <a:r>
              <a:rPr lang="id-ID" sz="1200" b="1" smtClean="0">
                <a:solidFill>
                  <a:srgbClr val="002060"/>
                </a:solidFill>
                <a:latin typeface="Calibri" pitchFamily="34" charset="0"/>
              </a:rPr>
              <a:t>1. 	standar bidang akademik	</a:t>
            </a:r>
          </a:p>
          <a:p>
            <a:pPr marL="180975" indent="-180975"/>
            <a:r>
              <a:rPr lang="id-ID" sz="1200" b="1" smtClean="0">
                <a:solidFill>
                  <a:srgbClr val="002060"/>
                </a:solidFill>
                <a:latin typeface="Calibri" pitchFamily="34" charset="0"/>
              </a:rPr>
              <a:t>2. 	standar bidang non akademik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583186" y="5920691"/>
            <a:ext cx="338560" cy="9672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357514"/>
              </p:ext>
            </p:extLst>
          </p:nvPr>
        </p:nvGraphicFramePr>
        <p:xfrm>
          <a:off x="3880432" y="1936592"/>
          <a:ext cx="1664674" cy="343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4674"/>
              </a:tblGrid>
              <a:tr h="449008">
                <a:tc>
                  <a:txBody>
                    <a:bodyPr/>
                    <a:lstStyle/>
                    <a:p>
                      <a:pPr algn="ctr"/>
                      <a:r>
                        <a:rPr lang="id-ID" sz="120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id-ID" sz="1200" baseline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Nasional Pendidikan</a:t>
                      </a:r>
                      <a:endParaRPr lang="id-ID" sz="120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>
                    <a:solidFill>
                      <a:schemeClr val="bg2"/>
                    </a:solidFill>
                  </a:tcPr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 </a:t>
                      </a:r>
                      <a:r>
                        <a:rPr lang="en-US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Kompetensi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Lulusan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 </a:t>
                      </a:r>
                      <a:r>
                        <a:rPr lang="en-US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Isi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326340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Proses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440644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 Pen</a:t>
                      </a:r>
                      <a:r>
                        <a:rPr lang="en-US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ilaian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Pendidikan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449008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Pendidik dan Tenaga Kependidikan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Sarana dan Prasarana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Pengelolaan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68044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 Pe</a:t>
                      </a:r>
                      <a:r>
                        <a:rPr lang="en-US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mbiayaan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845229"/>
              </p:ext>
            </p:extLst>
          </p:nvPr>
        </p:nvGraphicFramePr>
        <p:xfrm>
          <a:off x="5660428" y="1942868"/>
          <a:ext cx="1702606" cy="2620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606"/>
              </a:tblGrid>
              <a:tr h="449008">
                <a:tc>
                  <a:txBody>
                    <a:bodyPr/>
                    <a:lstStyle/>
                    <a:p>
                      <a:pPr algn="ctr"/>
                      <a:r>
                        <a:rPr lang="id-ID" sz="120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id-ID" sz="1200" baseline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lang="en-US" sz="1200" baseline="0" smtClean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algn="ctr"/>
                      <a:r>
                        <a:rPr lang="id-ID" sz="1200" baseline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Pen</a:t>
                      </a:r>
                      <a:r>
                        <a:rPr lang="en-US" sz="1200" baseline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elitian</a:t>
                      </a:r>
                      <a:endParaRPr lang="id-ID" sz="120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>
                    <a:solidFill>
                      <a:srgbClr val="0070C0"/>
                    </a:solidFill>
                  </a:tcPr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 </a:t>
                      </a:r>
                      <a:r>
                        <a:rPr lang="en-US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Hasil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 </a:t>
                      </a:r>
                      <a:r>
                        <a:rPr lang="en-US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Arah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326340">
                <a:tc>
                  <a:txBody>
                    <a:bodyPr/>
                    <a:lstStyle/>
                    <a:p>
                      <a:r>
                        <a:rPr lang="id-ID" sz="12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Pengelolaan</a:t>
                      </a:r>
                      <a:endParaRPr lang="id-ID" sz="12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39456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Proses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82322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Pembiayaan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Kompetensi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 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Sarana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dan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 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Prasarana</a:t>
                      </a:r>
                      <a:endParaRPr lang="id-ID" sz="12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839694"/>
              </p:ext>
            </p:extLst>
          </p:nvPr>
        </p:nvGraphicFramePr>
        <p:xfrm>
          <a:off x="7440426" y="1942868"/>
          <a:ext cx="1702605" cy="2620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605"/>
              </a:tblGrid>
              <a:tr h="449008">
                <a:tc>
                  <a:txBody>
                    <a:bodyPr/>
                    <a:lstStyle/>
                    <a:p>
                      <a:pPr algn="ctr"/>
                      <a:r>
                        <a:rPr lang="id-ID" sz="120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id-ID" sz="1200" baseline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baseline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Pengabdian</a:t>
                      </a:r>
                    </a:p>
                    <a:p>
                      <a:pPr algn="ctr"/>
                      <a:r>
                        <a:rPr lang="en-US" sz="120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Kepada</a:t>
                      </a:r>
                      <a:r>
                        <a:rPr lang="en-US" sz="1200" baseline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 Masyarakat</a:t>
                      </a:r>
                      <a:endParaRPr lang="id-ID" sz="120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>
                    <a:solidFill>
                      <a:srgbClr val="0070C0"/>
                    </a:solidFill>
                  </a:tcPr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 </a:t>
                      </a:r>
                      <a:r>
                        <a:rPr lang="en-US" sz="120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Hasil</a:t>
                      </a:r>
                      <a:endParaRPr lang="id-ID" sz="12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 </a:t>
                      </a:r>
                      <a:r>
                        <a:rPr lang="en-US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Arah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326340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Pengelolaan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39456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Proses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82322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 </a:t>
                      </a:r>
                      <a:r>
                        <a:rPr lang="en-US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Pembiayaan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Kompetensi</a:t>
                      </a:r>
                      <a:endParaRPr lang="id-ID" sz="120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  <a:tr h="269405">
                <a:tc>
                  <a:txBody>
                    <a:bodyPr/>
                    <a:lstStyle/>
                    <a:p>
                      <a:r>
                        <a:rPr lang="id-ID" sz="120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Standar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Sarana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dan</a:t>
                      </a:r>
                      <a:r>
                        <a:rPr lang="en-US" sz="1200" baseline="0" dirty="0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002060"/>
                          </a:solidFill>
                          <a:latin typeface="Calibri" pitchFamily="34" charset="0"/>
                          <a:cs typeface="Calibri" pitchFamily="34" charset="0"/>
                        </a:rPr>
                        <a:t>Prasarana</a:t>
                      </a:r>
                      <a:endParaRPr lang="id-ID" sz="1200" dirty="0">
                        <a:solidFill>
                          <a:srgbClr val="00206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9060" marR="99060"/>
                </a:tc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3880431" y="1942868"/>
            <a:ext cx="1702606" cy="4286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300" b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Standar Nasional Pendidikan</a:t>
            </a:r>
            <a:endParaRPr lang="id-ID" sz="1300" b="1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660428" y="1942868"/>
            <a:ext cx="1702606" cy="4286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300" b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 </a:t>
            </a:r>
            <a:endParaRPr lang="en-US" sz="1300" b="1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id-ID" sz="1300" b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Pen</a:t>
            </a:r>
            <a:r>
              <a:rPr lang="en-US" sz="1300" b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elitian</a:t>
            </a:r>
            <a:endParaRPr lang="id-ID" sz="1300" b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440424" y="1942868"/>
            <a:ext cx="1702606" cy="4286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300" b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</a:t>
            </a:r>
            <a:r>
              <a:rPr lang="en-US" sz="1300" b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sz="1300" b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Pen</a:t>
            </a:r>
            <a:r>
              <a:rPr lang="en-US" sz="1300" b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gabdian  Kepada Masyarakat</a:t>
            </a:r>
            <a:endParaRPr lang="id-ID" sz="1300" b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178104" y="6562503"/>
            <a:ext cx="2311400" cy="365125"/>
          </a:xfrm>
        </p:spPr>
        <p:txBody>
          <a:bodyPr/>
          <a:lstStyle/>
          <a:p>
            <a:fld id="{D44DCD00-6A0E-4FAA-BEDB-E101727C8A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4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9906000" cy="940750"/>
          </a:xfrm>
        </p:spPr>
        <p:txBody>
          <a:bodyPr/>
          <a:lstStyle/>
          <a:p>
            <a:r>
              <a:rPr lang="en-US" dirty="0" smtClean="0"/>
              <a:t>PIHAK-PIHAK BERKEPENTINGAN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54475" y="1785823"/>
            <a:ext cx="1875577" cy="954107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Regulator</a:t>
            </a:r>
          </a:p>
          <a:p>
            <a:pPr algn="ctr"/>
            <a:r>
              <a:rPr lang="en-US" sz="2800" dirty="0" err="1" smtClean="0"/>
              <a:t>Pemerintah</a:t>
            </a:r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23036" y="4797152"/>
            <a:ext cx="3338454" cy="954107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PTN/PTS </a:t>
            </a:r>
            <a:r>
              <a:rPr lang="mr-IN" sz="2800" dirty="0" smtClean="0"/>
              <a:t>–</a:t>
            </a:r>
            <a:endParaRPr lang="en-US" sz="2800" dirty="0" smtClean="0"/>
          </a:p>
          <a:p>
            <a:pPr algn="ctr"/>
            <a:r>
              <a:rPr lang="en-US" sz="2800" dirty="0" err="1" smtClean="0"/>
              <a:t>Badan</a:t>
            </a:r>
            <a:r>
              <a:rPr lang="en-US" sz="2800" dirty="0" smtClean="0"/>
              <a:t> </a:t>
            </a:r>
            <a:r>
              <a:rPr lang="en-US" sz="2800" dirty="0" err="1" smtClean="0"/>
              <a:t>Penyelenggara</a:t>
            </a:r>
            <a:endParaRPr 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209726" y="1780077"/>
            <a:ext cx="2880320" cy="954107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MASYARAKAT</a:t>
            </a:r>
          </a:p>
          <a:p>
            <a:pPr algn="ctr"/>
            <a:r>
              <a:rPr lang="en-US" sz="2800" dirty="0" err="1" smtClean="0"/>
              <a:t>Mahasiswa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209726" y="4904875"/>
            <a:ext cx="2880320" cy="52322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INDUSTRI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323564" y="3429000"/>
            <a:ext cx="1258871" cy="52322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BAN PT</a:t>
            </a:r>
          </a:p>
        </p:txBody>
      </p:sp>
      <p:sp>
        <p:nvSpPr>
          <p:cNvPr id="15" name="Down Arrow 14"/>
          <p:cNvSpPr/>
          <p:nvPr/>
        </p:nvSpPr>
        <p:spPr>
          <a:xfrm rot="2704407">
            <a:off x="5083988" y="2418520"/>
            <a:ext cx="1080121" cy="9208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 rot="7114002">
            <a:off x="5215970" y="3924673"/>
            <a:ext cx="1080121" cy="9208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rot="18822485">
            <a:off x="3540417" y="2454169"/>
            <a:ext cx="1080121" cy="9208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14501126">
            <a:off x="3417342" y="3819855"/>
            <a:ext cx="1080121" cy="9208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84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914</Words>
  <Application>Microsoft Office PowerPoint</Application>
  <PresentationFormat>A4 Paper (210x297 mm)</PresentationFormat>
  <Paragraphs>262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PIHAK-PIHAK BERKEPENTINGAN</vt:lpstr>
      <vt:lpstr>PowerPoint Presentation</vt:lpstr>
      <vt:lpstr>BAN PT DG TT KELOLA YNG BAIK?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rifan</dc:creator>
  <cp:lastModifiedBy>SIM-BANPT</cp:lastModifiedBy>
  <cp:revision>11</cp:revision>
  <dcterms:created xsi:type="dcterms:W3CDTF">2016-11-18T06:23:27Z</dcterms:created>
  <dcterms:modified xsi:type="dcterms:W3CDTF">2016-12-08T11:40:06Z</dcterms:modified>
</cp:coreProperties>
</file>