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32"/>
  </p:notesMasterIdLst>
  <p:sldIdLst>
    <p:sldId id="278" r:id="rId2"/>
    <p:sldId id="280" r:id="rId3"/>
    <p:sldId id="281" r:id="rId4"/>
    <p:sldId id="283" r:id="rId5"/>
    <p:sldId id="284" r:id="rId6"/>
    <p:sldId id="282" r:id="rId7"/>
    <p:sldId id="279" r:id="rId8"/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85" r:id="rId31"/>
  </p:sldIdLst>
  <p:sldSz cx="10080625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280" autoAdjust="0"/>
  </p:normalViewPr>
  <p:slideViewPr>
    <p:cSldViewPr>
      <p:cViewPr varScale="1">
        <p:scale>
          <a:sx n="70" d="100"/>
          <a:sy n="70" d="100"/>
        </p:scale>
        <p:origin x="-876" y="-10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08AA5-BF41-493E-A1DD-F2A367959C80}" type="datetimeFigureOut">
              <a:rPr kumimoji="1" lang="ja-JP" altLang="en-US" smtClean="0"/>
              <a:pPr/>
              <a:t>2016/12/8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454E95-625A-4583-A147-7837A6F3761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Halaman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depan</a:t>
            </a:r>
            <a:r>
              <a:rPr kumimoji="1" lang="en-US" altLang="ja-JP" dirty="0" smtClean="0"/>
              <a:t> SAPTO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Memilih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prodi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Memilih</a:t>
            </a:r>
            <a:r>
              <a:rPr kumimoji="1" lang="en-US" altLang="ja-JP" dirty="0" smtClean="0"/>
              <a:t> modus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pembelajaran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dan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bidang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ilmu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Isian</a:t>
            </a:r>
            <a:r>
              <a:rPr kumimoji="1" lang="en-US" altLang="ja-JP" baseline="0" dirty="0" smtClean="0"/>
              <a:t> no </a:t>
            </a:r>
            <a:r>
              <a:rPr kumimoji="1" lang="en-US" altLang="ja-JP" baseline="0" dirty="0" err="1" smtClean="0"/>
              <a:t>surat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pengantar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dan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tanggal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surat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pengantar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Halaman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unggah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dan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hapus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dokumen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persyaratan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 smtClean="0"/>
              <a:t>Halaman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unggah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dan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hapus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dokumen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persyaratan</a:t>
            </a:r>
            <a:endParaRPr kumimoji="1" lang="ja-JP" altLang="en-US" smtClean="0"/>
          </a:p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Universitas</a:t>
            </a:r>
            <a:r>
              <a:rPr kumimoji="1" lang="en-US" altLang="ja-JP" baseline="0" dirty="0" smtClean="0"/>
              <a:t> logout </a:t>
            </a:r>
            <a:r>
              <a:rPr kumimoji="1" lang="en-US" altLang="ja-JP" baseline="0" dirty="0" err="1" smtClean="0"/>
              <a:t>dari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sistem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Ini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untuk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menunjukkan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peran</a:t>
            </a:r>
            <a:r>
              <a:rPr kumimoji="1" lang="en-US" altLang="ja-JP" dirty="0" smtClean="0"/>
              <a:t> admin BAN-PT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Admin </a:t>
            </a:r>
            <a:r>
              <a:rPr kumimoji="1" lang="en-US" altLang="ja-JP" dirty="0" err="1" smtClean="0"/>
              <a:t>dapat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melihat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setiap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pengajuan</a:t>
            </a:r>
            <a:r>
              <a:rPr kumimoji="1" lang="en-US" altLang="ja-JP" dirty="0" smtClean="0"/>
              <a:t>,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melihat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berkas</a:t>
            </a:r>
            <a:r>
              <a:rPr kumimoji="1" lang="en-US" altLang="ja-JP" baseline="0" dirty="0" smtClean="0"/>
              <a:t>, edit </a:t>
            </a:r>
            <a:r>
              <a:rPr kumimoji="1" lang="en-US" altLang="ja-JP" baseline="0" dirty="0" err="1" smtClean="0"/>
              <a:t>atau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hapus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pengajuan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Jika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persyaratan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cukup</a:t>
            </a:r>
            <a:r>
              <a:rPr kumimoji="1" lang="en-US" altLang="ja-JP" baseline="0" dirty="0" smtClean="0"/>
              <a:t>, admin </a:t>
            </a:r>
            <a:r>
              <a:rPr kumimoji="1" lang="en-US" altLang="ja-JP" baseline="0" dirty="0" err="1" smtClean="0"/>
              <a:t>dapat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memproses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berkas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untuk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selanjutnya</a:t>
            </a:r>
            <a:r>
              <a:rPr kumimoji="1" lang="en-US" altLang="ja-JP" baseline="0" dirty="0" smtClean="0"/>
              <a:t> assignment </a:t>
            </a:r>
            <a:r>
              <a:rPr kumimoji="1" lang="en-US" altLang="ja-JP" baseline="0" dirty="0" err="1" smtClean="0"/>
              <a:t>asesor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Ini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halaman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manajemen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berkas</a:t>
            </a:r>
            <a:r>
              <a:rPr kumimoji="1" lang="en-US" altLang="ja-JP" dirty="0" smtClean="0"/>
              <a:t> admin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Universitas</a:t>
            </a:r>
            <a:r>
              <a:rPr kumimoji="1" lang="en-US" altLang="ja-JP" baseline="0" dirty="0" smtClean="0"/>
              <a:t> login </a:t>
            </a:r>
            <a:r>
              <a:rPr kumimoji="1" lang="en-US" altLang="ja-JP" baseline="0" dirty="0" err="1" smtClean="0"/>
              <a:t>ke</a:t>
            </a:r>
            <a:r>
              <a:rPr kumimoji="1" lang="en-US" altLang="ja-JP" baseline="0" dirty="0" smtClean="0"/>
              <a:t> SAPTO </a:t>
            </a:r>
            <a:r>
              <a:rPr kumimoji="1" lang="en-US" altLang="ja-JP" baseline="0" dirty="0" err="1" smtClean="0"/>
              <a:t>dengan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memasukkan</a:t>
            </a:r>
            <a:r>
              <a:rPr kumimoji="1" lang="en-US" altLang="ja-JP" baseline="0" dirty="0" smtClean="0"/>
              <a:t> username </a:t>
            </a:r>
            <a:r>
              <a:rPr kumimoji="1" lang="en-US" altLang="ja-JP" baseline="0" dirty="0" err="1" smtClean="0"/>
              <a:t>dan</a:t>
            </a:r>
            <a:r>
              <a:rPr kumimoji="1" lang="en-US" altLang="ja-JP" baseline="0" dirty="0" smtClean="0"/>
              <a:t> password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Fungsi</a:t>
            </a:r>
            <a:r>
              <a:rPr kumimoji="1" lang="en-US" altLang="ja-JP" baseline="0" dirty="0" smtClean="0"/>
              <a:t> admin yang lain </a:t>
            </a:r>
            <a:r>
              <a:rPr kumimoji="1" lang="en-US" altLang="ja-JP" baseline="0" dirty="0" err="1" smtClean="0"/>
              <a:t>adalah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manajemen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pengguna</a:t>
            </a:r>
            <a:r>
              <a:rPr kumimoji="1" lang="en-US" altLang="ja-JP" baseline="0" dirty="0" smtClean="0"/>
              <a:t>, admin </a:t>
            </a:r>
            <a:r>
              <a:rPr kumimoji="1" lang="en-US" altLang="ja-JP" baseline="0" dirty="0" err="1" smtClean="0"/>
              <a:t>dapat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menambahkan</a:t>
            </a:r>
            <a:r>
              <a:rPr kumimoji="1" lang="en-US" altLang="ja-JP" baseline="0" dirty="0" smtClean="0"/>
              <a:t> PT </a:t>
            </a:r>
            <a:r>
              <a:rPr kumimoji="1" lang="en-US" altLang="ja-JP" baseline="0" dirty="0" err="1" smtClean="0"/>
              <a:t>dan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asesor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Username PT </a:t>
            </a:r>
            <a:r>
              <a:rPr kumimoji="1" lang="en-US" altLang="ja-JP" dirty="0" err="1" smtClean="0"/>
              <a:t>adalah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kode</a:t>
            </a:r>
            <a:r>
              <a:rPr kumimoji="1" lang="en-US" altLang="ja-JP" dirty="0" smtClean="0"/>
              <a:t> PT, </a:t>
            </a:r>
            <a:r>
              <a:rPr kumimoji="1" lang="en-US" altLang="ja-JP" dirty="0" err="1" smtClean="0"/>
              <a:t>asesor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menggunakan</a:t>
            </a:r>
            <a:r>
              <a:rPr kumimoji="1" lang="en-US" altLang="ja-JP" baseline="0" dirty="0" smtClean="0"/>
              <a:t> NIDN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Admin </a:t>
            </a:r>
            <a:r>
              <a:rPr kumimoji="1" lang="en-US" altLang="ja-JP" dirty="0" err="1" smtClean="0"/>
              <a:t>keluar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dari</a:t>
            </a:r>
            <a:r>
              <a:rPr kumimoji="1" lang="en-US" altLang="ja-JP" dirty="0" smtClean="0"/>
              <a:t> </a:t>
            </a:r>
            <a:r>
              <a:rPr kumimoji="1" lang="en-US" altLang="ja-JP" smtClean="0"/>
              <a:t>sistem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Halaman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beranda</a:t>
            </a:r>
            <a:r>
              <a:rPr kumimoji="1" lang="en-US" altLang="ja-JP" baseline="0" dirty="0" smtClean="0"/>
              <a:t>: </a:t>
            </a:r>
            <a:r>
              <a:rPr kumimoji="1" lang="en-US" altLang="ja-JP" baseline="0" dirty="0" err="1" smtClean="0"/>
              <a:t>universitas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bisa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melihat</a:t>
            </a:r>
            <a:r>
              <a:rPr kumimoji="1" lang="en-US" altLang="ja-JP" baseline="0" dirty="0" smtClean="0"/>
              <a:t> status </a:t>
            </a:r>
            <a:r>
              <a:rPr kumimoji="1" lang="en-US" altLang="ja-JP" baseline="0" dirty="0" err="1" smtClean="0"/>
              <a:t>setiap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pengajuan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akreditasi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di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universitas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tersebut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Halaman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pengajuan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akreditasi</a:t>
            </a:r>
            <a:r>
              <a:rPr kumimoji="1" lang="en-US" altLang="ja-JP" baseline="0" dirty="0" smtClean="0"/>
              <a:t> AIPT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Halaman</a:t>
            </a:r>
            <a:r>
              <a:rPr kumimoji="1" lang="en-US" altLang="ja-JP" dirty="0" smtClean="0"/>
              <a:t> upload </a:t>
            </a:r>
            <a:r>
              <a:rPr kumimoji="1" lang="en-US" altLang="ja-JP" dirty="0" err="1" smtClean="0"/>
              <a:t>dokumen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persyaratan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dan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borang</a:t>
            </a:r>
            <a:r>
              <a:rPr kumimoji="1" lang="en-US" altLang="ja-JP" baseline="0" dirty="0" smtClean="0"/>
              <a:t> data </a:t>
            </a:r>
            <a:r>
              <a:rPr kumimoji="1" lang="en-US" altLang="ja-JP" baseline="0" dirty="0" err="1" smtClean="0"/>
              <a:t>kuantitatif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Pilih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dan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unggah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persyaratan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err="1" smtClean="0"/>
              <a:t>Halaman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unggah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hapus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dokumen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persyaratan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dan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borang</a:t>
            </a:r>
            <a:r>
              <a:rPr kumimoji="1" lang="en-US" altLang="ja-JP" baseline="0" dirty="0" smtClean="0"/>
              <a:t> data </a:t>
            </a:r>
            <a:r>
              <a:rPr kumimoji="1" lang="en-US" altLang="ja-JP" baseline="0" dirty="0" err="1" smtClean="0"/>
              <a:t>kuantitatif</a:t>
            </a:r>
            <a:endParaRPr kumimoji="1" lang="ja-JP" altLang="en-US" smtClean="0"/>
          </a:p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Halaman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pengajuan</a:t>
            </a:r>
            <a:r>
              <a:rPr kumimoji="1" lang="en-US" altLang="ja-JP" baseline="0" dirty="0" smtClean="0"/>
              <a:t> </a:t>
            </a:r>
            <a:r>
              <a:rPr kumimoji="1" lang="en-US" altLang="ja-JP" baseline="0" dirty="0" err="1" smtClean="0"/>
              <a:t>akreditasi</a:t>
            </a:r>
            <a:r>
              <a:rPr kumimoji="1" lang="en-US" altLang="ja-JP" baseline="0" dirty="0" smtClean="0"/>
              <a:t> Program </a:t>
            </a:r>
            <a:r>
              <a:rPr kumimoji="1" lang="en-US" altLang="ja-JP" baseline="0" dirty="0" err="1" smtClean="0"/>
              <a:t>Studi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Memilih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jenjang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4E95-625A-4583-A147-7837A6F37616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88036" y="1511935"/>
            <a:ext cx="8655897" cy="2015913"/>
          </a:xfrm>
          <a:ln>
            <a:noFill/>
          </a:ln>
        </p:spPr>
        <p:txBody>
          <a:bodyPr vert="horz" tIns="0" rIns="2015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88036" y="3558863"/>
            <a:ext cx="8659257" cy="1931917"/>
          </a:xfrm>
        </p:spPr>
        <p:txBody>
          <a:bodyPr lIns="0" rIns="20159"/>
          <a:lstStyle>
            <a:lvl1pPr marL="0" marR="50397" indent="0" algn="r">
              <a:buNone/>
              <a:defRPr>
                <a:solidFill>
                  <a:schemeClr val="tx1"/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A06C2FD-5219-4D68-B6D4-0FE45B1B7BD8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1007958"/>
            <a:ext cx="2268141" cy="5745004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1007958"/>
            <a:ext cx="6636411" cy="574500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A06C2FD-5219-4D68-B6D4-0FE45B1B7BD8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A06C2FD-5219-4D68-B6D4-0FE45B1B7BD8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676" y="1451458"/>
            <a:ext cx="8568531" cy="1501855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4676" y="2981391"/>
            <a:ext cx="8568531" cy="1664178"/>
          </a:xfrm>
        </p:spPr>
        <p:txBody>
          <a:bodyPr lIns="50397" rIns="50397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A06C2FD-5219-4D68-B6D4-0FE45B1B7BD8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776127"/>
            <a:ext cx="9072563" cy="125994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2116538"/>
            <a:ext cx="4452276" cy="4888590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2116538"/>
            <a:ext cx="4452276" cy="4888590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A06C2FD-5219-4D68-B6D4-0FE45B1B7BD8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776127"/>
            <a:ext cx="9072563" cy="1259946"/>
          </a:xfrm>
        </p:spPr>
        <p:txBody>
          <a:bodyPr tIns="50397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2045068"/>
            <a:ext cx="4454027" cy="726813"/>
          </a:xfrm>
        </p:spPr>
        <p:txBody>
          <a:bodyPr lIns="50397" tIns="0" rIns="50397" bIns="0" anchor="ctr">
            <a:noAutofit/>
          </a:bodyPr>
          <a:lstStyle>
            <a:lvl1pPr marL="0" indent="0">
              <a:buNone/>
              <a:defRPr sz="26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20818" y="2050038"/>
            <a:ext cx="4455776" cy="721843"/>
          </a:xfrm>
        </p:spPr>
        <p:txBody>
          <a:bodyPr lIns="50397" tIns="0" rIns="50397" bIns="0" anchor="ctr"/>
          <a:lstStyle>
            <a:lvl1pPr marL="0" indent="0">
              <a:buNone/>
              <a:defRPr sz="26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4031" y="2771881"/>
            <a:ext cx="4454027" cy="4239194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18" y="2771881"/>
            <a:ext cx="4455776" cy="4239194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A06C2FD-5219-4D68-B6D4-0FE45B1B7BD8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776127"/>
            <a:ext cx="9156568" cy="1259946"/>
          </a:xfrm>
        </p:spPr>
        <p:txBody>
          <a:bodyPr vert="horz" tIns="50397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5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A06C2FD-5219-4D68-B6D4-0FE45B1B7BD8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047" y="566978"/>
            <a:ext cx="3024188" cy="1280945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56047" y="1847921"/>
            <a:ext cx="3024188" cy="5039783"/>
          </a:xfrm>
        </p:spPr>
        <p:txBody>
          <a:bodyPr lIns="20159" rIns="20159"/>
          <a:lstStyle>
            <a:lvl1pPr marL="0" indent="0" algn="l">
              <a:buNone/>
              <a:defRPr sz="15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41245" y="1847921"/>
            <a:ext cx="5635349" cy="5039783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6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A06C2FD-5219-4D68-B6D4-0FE45B1B7BD8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490023" y="1221450"/>
            <a:ext cx="5796359" cy="4535805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824002" y="5908153"/>
            <a:ext cx="171371" cy="171353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2" y="1297420"/>
            <a:ext cx="2439511" cy="1744547"/>
          </a:xfrm>
        </p:spPr>
        <p:txBody>
          <a:bodyPr vert="horz" lIns="50397" tIns="50397" rIns="50397" bIns="50397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2042" y="3118211"/>
            <a:ext cx="2436151" cy="2402297"/>
          </a:xfrm>
        </p:spPr>
        <p:txBody>
          <a:bodyPr lIns="70556" rIns="50397" bIns="50397" anchor="t"/>
          <a:lstStyle>
            <a:lvl1pPr marL="0" indent="0" algn="l">
              <a:spcBef>
                <a:spcPts val="276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04552" y="7006699"/>
            <a:ext cx="672042" cy="402483"/>
          </a:xfrm>
        </p:spPr>
        <p:txBody>
          <a:bodyPr/>
          <a:lstStyle/>
          <a:p>
            <a:pPr algn="r"/>
            <a:fld id="{5A06C2FD-5219-4D68-B6D4-0FE45B1B7BD8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842845" y="1322245"/>
            <a:ext cx="5090716" cy="4334214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5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501" y="6411724"/>
            <a:ext cx="10101626" cy="11479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830299" y="6856206"/>
            <a:ext cx="5250326" cy="70347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0501" y="-7875"/>
            <a:ext cx="10101626" cy="11479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830299" y="-7875"/>
            <a:ext cx="5250326" cy="70347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04031" y="776127"/>
            <a:ext cx="9072563" cy="1259946"/>
          </a:xfrm>
          <a:prstGeom prst="rect">
            <a:avLst/>
          </a:prstGeom>
        </p:spPr>
        <p:txBody>
          <a:bodyPr vert="horz" lIns="0" tIns="50397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04031" y="2133508"/>
            <a:ext cx="9072563" cy="4838192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04031" y="7006699"/>
            <a:ext cx="2352146" cy="40248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940182" y="7006699"/>
            <a:ext cx="3696229" cy="40248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ctr"/>
            <a:r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736542" y="7006699"/>
            <a:ext cx="840052" cy="40248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/>
            <a:fld id="{5A06C2FD-5219-4D68-B6D4-0FE45B1B7BD8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0965" y="223117"/>
            <a:ext cx="10120917" cy="715649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55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2383" indent="-302383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05560" indent="-27214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indent="-27214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10326" indent="-231827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709" indent="-231827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15092" indent="-231827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16681" indent="-201589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19063" indent="-201589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21446" indent="-201589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0695" y="3494085"/>
            <a:ext cx="8655897" cy="2015913"/>
          </a:xfrm>
        </p:spPr>
        <p:txBody>
          <a:bodyPr>
            <a:normAutofit/>
          </a:bodyPr>
          <a:lstStyle/>
          <a:p>
            <a:pPr algn="ctr"/>
            <a:r>
              <a:rPr lang="en-US" sz="3000" dirty="0" smtClean="0"/>
              <a:t>BADAN AKREDITASI NASIONAL-PERGURUAN TINGGI</a:t>
            </a:r>
            <a:br>
              <a:rPr lang="en-US" sz="3000" dirty="0" smtClean="0"/>
            </a:b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err="1" smtClean="0"/>
              <a:t>Rapat</a:t>
            </a:r>
            <a:r>
              <a:rPr lang="en-US" sz="3000" dirty="0" smtClean="0"/>
              <a:t> </a:t>
            </a:r>
            <a:r>
              <a:rPr lang="en-US" sz="3000" dirty="0" err="1" smtClean="0"/>
              <a:t>Kerja</a:t>
            </a:r>
            <a:r>
              <a:rPr lang="en-US" sz="3000" dirty="0" smtClean="0"/>
              <a:t> </a:t>
            </a:r>
            <a:r>
              <a:rPr lang="en-US" sz="3000" dirty="0" err="1" smtClean="0"/>
              <a:t>Tahunan</a:t>
            </a:r>
            <a:r>
              <a:rPr lang="en-US" sz="3000" dirty="0" smtClean="0"/>
              <a:t> 2016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8281" y="5541014"/>
            <a:ext cx="9072626" cy="1524971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en-US" sz="3600" dirty="0" err="1" smtClean="0">
                <a:solidFill>
                  <a:srgbClr val="FF0000"/>
                </a:solidFill>
              </a:rPr>
              <a:t>S</a:t>
            </a:r>
            <a:r>
              <a:rPr lang="en-US" sz="3600" dirty="0" err="1" smtClean="0">
                <a:solidFill>
                  <a:srgbClr val="002060"/>
                </a:solidFill>
              </a:rPr>
              <a:t>istim</a:t>
            </a:r>
            <a:r>
              <a:rPr lang="en-US" sz="3600" dirty="0" smtClean="0"/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A</a:t>
            </a:r>
            <a:r>
              <a:rPr lang="en-US" sz="3600" dirty="0" err="1" smtClean="0">
                <a:solidFill>
                  <a:srgbClr val="002060"/>
                </a:solidFill>
              </a:rPr>
              <a:t>kreditasi</a:t>
            </a:r>
            <a:r>
              <a:rPr lang="en-US" sz="3600" dirty="0" smtClean="0"/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P</a:t>
            </a:r>
            <a:r>
              <a:rPr lang="en-US" sz="3600" dirty="0" err="1" smtClean="0">
                <a:solidFill>
                  <a:srgbClr val="002060"/>
                </a:solidFill>
              </a:rPr>
              <a:t>erguruan</a:t>
            </a:r>
            <a:r>
              <a:rPr lang="en-US" sz="3600" dirty="0" smtClean="0"/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T</a:t>
            </a:r>
            <a:r>
              <a:rPr lang="en-US" sz="3600" dirty="0" err="1" smtClean="0">
                <a:solidFill>
                  <a:srgbClr val="002060"/>
                </a:solidFill>
              </a:rPr>
              <a:t>inggi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O</a:t>
            </a:r>
            <a:r>
              <a:rPr lang="en-US" sz="3600" dirty="0" smtClean="0">
                <a:solidFill>
                  <a:srgbClr val="002060"/>
                </a:solidFill>
              </a:rPr>
              <a:t>n-line</a:t>
            </a:r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S A P T O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2990" y="854054"/>
            <a:ext cx="2714644" cy="1997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7" name="Picture 46"/>
          <p:cNvPicPr/>
          <p:nvPr/>
        </p:nvPicPr>
        <p:blipFill>
          <a:blip r:embed="rId3" cstate="print"/>
          <a:stretch/>
        </p:blipFill>
        <p:spPr>
          <a:xfrm>
            <a:off x="-9000" y="93996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0" name="Picture 49"/>
          <p:cNvPicPr/>
          <p:nvPr/>
        </p:nvPicPr>
        <p:blipFill>
          <a:blip r:embed="rId3" cstate="print"/>
          <a:stretch/>
        </p:blipFill>
        <p:spPr>
          <a:xfrm>
            <a:off x="3240" y="112320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3" name="Picture 52"/>
          <p:cNvPicPr/>
          <p:nvPr/>
        </p:nvPicPr>
        <p:blipFill>
          <a:blip r:embed="rId3" cstate="print"/>
          <a:stretch/>
        </p:blipFill>
        <p:spPr>
          <a:xfrm>
            <a:off x="-9000" y="93996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6" name="Picture 55"/>
          <p:cNvPicPr/>
          <p:nvPr/>
        </p:nvPicPr>
        <p:blipFill>
          <a:blip r:embed="rId3" cstate="print"/>
          <a:stretch/>
        </p:blipFill>
        <p:spPr>
          <a:xfrm>
            <a:off x="-9000" y="93996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9" name="Picture 58"/>
          <p:cNvPicPr/>
          <p:nvPr/>
        </p:nvPicPr>
        <p:blipFill>
          <a:blip r:embed="rId3" cstate="print"/>
          <a:stretch/>
        </p:blipFill>
        <p:spPr>
          <a:xfrm>
            <a:off x="-9000" y="93996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2" name="Picture 61"/>
          <p:cNvPicPr/>
          <p:nvPr/>
        </p:nvPicPr>
        <p:blipFill>
          <a:blip r:embed="rId3" cstate="print"/>
          <a:stretch/>
        </p:blipFill>
        <p:spPr>
          <a:xfrm>
            <a:off x="-9000" y="93996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5" name="Picture 64"/>
          <p:cNvPicPr/>
          <p:nvPr/>
        </p:nvPicPr>
        <p:blipFill>
          <a:blip r:embed="rId3" cstate="print"/>
          <a:stretch/>
        </p:blipFill>
        <p:spPr>
          <a:xfrm>
            <a:off x="-9000" y="93996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8" name="Picture 67"/>
          <p:cNvPicPr/>
          <p:nvPr/>
        </p:nvPicPr>
        <p:blipFill>
          <a:blip r:embed="rId3" cstate="print"/>
          <a:stretch/>
        </p:blipFill>
        <p:spPr>
          <a:xfrm>
            <a:off x="3240" y="93996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1" name="Picture 70"/>
          <p:cNvPicPr/>
          <p:nvPr/>
        </p:nvPicPr>
        <p:blipFill>
          <a:blip r:embed="rId3" cstate="print"/>
          <a:stretch/>
        </p:blipFill>
        <p:spPr>
          <a:xfrm>
            <a:off x="3240" y="93996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4" name="Picture 73"/>
          <p:cNvPicPr/>
          <p:nvPr/>
        </p:nvPicPr>
        <p:blipFill>
          <a:blip r:embed="rId3" cstate="print"/>
          <a:stretch/>
        </p:blipFill>
        <p:spPr>
          <a:xfrm>
            <a:off x="3240" y="93996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237189"/>
            <a:ext cx="9072563" cy="125663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Antre</a:t>
            </a:r>
            <a:r>
              <a:rPr lang="en-US" dirty="0" smtClean="0"/>
              <a:t> </a:t>
            </a:r>
            <a:r>
              <a:rPr lang="en-US" dirty="0" err="1" smtClean="0"/>
              <a:t>Mendaftarkan</a:t>
            </a:r>
            <a:r>
              <a:rPr lang="en-US" dirty="0" smtClean="0"/>
              <a:t> </a:t>
            </a:r>
            <a:r>
              <a:rPr lang="en-US" dirty="0" err="1" smtClean="0"/>
              <a:t>Borang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 descr="D:\= 0 BAN files 1 compact\= DE16\DE16 12\Antre Pemasukan Borang 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652" y="1208069"/>
            <a:ext cx="6451600" cy="4838700"/>
          </a:xfrm>
          <a:prstGeom prst="rect">
            <a:avLst/>
          </a:prstGeom>
          <a:noFill/>
        </p:spPr>
      </p:pic>
      <p:pic>
        <p:nvPicPr>
          <p:cNvPr id="2051" name="Picture 3" descr="D:\= 0 BAN files 1 compact\= DE16\DE16 12\Antre Pemasukan Borang 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44972" y="2922581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7" name="Picture 76"/>
          <p:cNvPicPr/>
          <p:nvPr/>
        </p:nvPicPr>
        <p:blipFill>
          <a:blip r:embed="rId3" cstate="print"/>
          <a:stretch/>
        </p:blipFill>
        <p:spPr>
          <a:xfrm>
            <a:off x="3240" y="93996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0" name="Picture 79"/>
          <p:cNvPicPr/>
          <p:nvPr/>
        </p:nvPicPr>
        <p:blipFill>
          <a:blip r:embed="rId3" cstate="print"/>
          <a:stretch/>
        </p:blipFill>
        <p:spPr>
          <a:xfrm>
            <a:off x="3240" y="93996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3" name="Picture 82"/>
          <p:cNvPicPr/>
          <p:nvPr/>
        </p:nvPicPr>
        <p:blipFill>
          <a:blip r:embed="rId3" cstate="print"/>
          <a:stretch/>
        </p:blipFill>
        <p:spPr>
          <a:xfrm>
            <a:off x="3240" y="93996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6" name="Picture 85"/>
          <p:cNvPicPr/>
          <p:nvPr/>
        </p:nvPicPr>
        <p:blipFill>
          <a:blip r:embed="rId3" cstate="print"/>
          <a:stretch/>
        </p:blipFill>
        <p:spPr>
          <a:xfrm>
            <a:off x="3240" y="93996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9" name="Picture 88"/>
          <p:cNvPicPr/>
          <p:nvPr/>
        </p:nvPicPr>
        <p:blipFill>
          <a:blip r:embed="rId3" cstate="print"/>
          <a:stretch/>
        </p:blipFill>
        <p:spPr>
          <a:xfrm>
            <a:off x="3240" y="131832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2" name="Picture 91"/>
          <p:cNvPicPr/>
          <p:nvPr/>
        </p:nvPicPr>
        <p:blipFill>
          <a:blip r:embed="rId3" cstate="print"/>
          <a:stretch/>
        </p:blipFill>
        <p:spPr>
          <a:xfrm>
            <a:off x="3240" y="135432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5" name="Picture 94"/>
          <p:cNvPicPr/>
          <p:nvPr/>
        </p:nvPicPr>
        <p:blipFill>
          <a:blip r:embed="rId3" cstate="print"/>
          <a:stretch/>
        </p:blipFill>
        <p:spPr>
          <a:xfrm>
            <a:off x="3240" y="112320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8" name="Picture 97"/>
          <p:cNvPicPr/>
          <p:nvPr/>
        </p:nvPicPr>
        <p:blipFill>
          <a:blip r:embed="rId3" cstate="print"/>
          <a:stretch/>
        </p:blipFill>
        <p:spPr>
          <a:xfrm>
            <a:off x="3240" y="135432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1" name="Picture 100"/>
          <p:cNvPicPr/>
          <p:nvPr/>
        </p:nvPicPr>
        <p:blipFill>
          <a:blip r:embed="rId3" cstate="print"/>
          <a:stretch/>
        </p:blipFill>
        <p:spPr>
          <a:xfrm>
            <a:off x="3240" y="131832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4" name="Picture 103"/>
          <p:cNvPicPr/>
          <p:nvPr/>
        </p:nvPicPr>
        <p:blipFill>
          <a:blip r:embed="rId3" cstate="print"/>
          <a:stretch/>
        </p:blipFill>
        <p:spPr>
          <a:xfrm>
            <a:off x="3240" y="131832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42" y="376751"/>
            <a:ext cx="9072563" cy="1259946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Tumpukan</a:t>
            </a:r>
            <a:r>
              <a:rPr lang="en-US" dirty="0" smtClean="0"/>
              <a:t> </a:t>
            </a:r>
            <a:r>
              <a:rPr lang="en-US" dirty="0" err="1" smtClean="0"/>
              <a:t>Borang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D:\= 0 BAN files 1 compact\= DE16\DE16 12\Tumpukan Borang 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717" y="922317"/>
            <a:ext cx="4267200" cy="3200400"/>
          </a:xfrm>
          <a:prstGeom prst="rect">
            <a:avLst/>
          </a:prstGeom>
          <a:noFill/>
        </p:spPr>
      </p:pic>
      <p:pic>
        <p:nvPicPr>
          <p:cNvPr id="1027" name="Picture 3" descr="D:\= 0 BAN files 1 compact\= DE16\DE16 12\Tumpukan Borang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18" y="4137027"/>
            <a:ext cx="4267200" cy="3200400"/>
          </a:xfrm>
          <a:prstGeom prst="rect">
            <a:avLst/>
          </a:prstGeom>
          <a:noFill/>
        </p:spPr>
      </p:pic>
      <p:pic>
        <p:nvPicPr>
          <p:cNvPr id="1028" name="Picture 4" descr="D:\= 0 BAN files 1 compact\= DE16\DE16 12\Tumpukan Borang 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11750" y="922317"/>
            <a:ext cx="4822065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en-US" sz="8800" dirty="0" smtClean="0"/>
          </a:p>
          <a:p>
            <a:pPr algn="ctr">
              <a:buNone/>
            </a:pPr>
            <a:r>
              <a:rPr lang="en-US" sz="8800" dirty="0" err="1" smtClean="0">
                <a:solidFill>
                  <a:schemeClr val="bg1"/>
                </a:solidFill>
              </a:rPr>
              <a:t>Terimakasih</a:t>
            </a:r>
            <a:endParaRPr lang="en-US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Suasana</a:t>
            </a:r>
            <a:r>
              <a:rPr lang="en-US" dirty="0" smtClean="0"/>
              <a:t> </a:t>
            </a:r>
            <a:r>
              <a:rPr lang="en-US" dirty="0" err="1" smtClean="0"/>
              <a:t>Asesmen</a:t>
            </a:r>
            <a:r>
              <a:rPr lang="en-US" dirty="0" smtClean="0"/>
              <a:t> </a:t>
            </a:r>
            <a:r>
              <a:rPr lang="en-US" dirty="0" err="1" smtClean="0"/>
              <a:t>Kecukupan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D:\= 0 BAN files 1 compact\= DE16\DE16 12\AK 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09018" y="2133600"/>
            <a:ext cx="7262589" cy="483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Dokumen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Revalidasi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 descr="D:\= 0 BAN files 1 compact\= DE16\DE16 12\Dokumen Revalidasi 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14513" y="2133600"/>
            <a:ext cx="6451600" cy="483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Sistim</a:t>
            </a:r>
            <a:r>
              <a:rPr lang="en-US" dirty="0" smtClean="0"/>
              <a:t> </a:t>
            </a:r>
            <a:r>
              <a:rPr lang="en-US" dirty="0" err="1" smtClean="0"/>
              <a:t>Akreditasi</a:t>
            </a:r>
            <a:r>
              <a:rPr lang="en-US" dirty="0" smtClean="0"/>
              <a:t> </a:t>
            </a:r>
            <a:r>
              <a:rPr lang="en-US" dirty="0" err="1" smtClean="0"/>
              <a:t>Perguruan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 On-line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i-FI" sz="4400" dirty="0" smtClean="0"/>
              <a:t>Pelayanan Akreditasi </a:t>
            </a:r>
            <a:r>
              <a:rPr lang="fi-FI" sz="4400" dirty="0" smtClean="0"/>
              <a:t>yang:</a:t>
            </a:r>
          </a:p>
          <a:p>
            <a:pPr>
              <a:buNone/>
            </a:pPr>
            <a:endParaRPr lang="en-US" sz="4400" dirty="0" smtClean="0"/>
          </a:p>
          <a:p>
            <a:r>
              <a:rPr lang="fi-FI" sz="4400" dirty="0" smtClean="0"/>
              <a:t>Efisien, </a:t>
            </a:r>
          </a:p>
          <a:p>
            <a:r>
              <a:rPr lang="fi-FI" sz="4400" dirty="0" smtClean="0"/>
              <a:t>Akurat, dan </a:t>
            </a:r>
          </a:p>
          <a:p>
            <a:r>
              <a:rPr lang="fi-FI" sz="4400" dirty="0" smtClean="0"/>
              <a:t>Cepat </a:t>
            </a:r>
            <a:endParaRPr lang="fi-FI" sz="4400" dirty="0" smtClean="0"/>
          </a:p>
          <a:p>
            <a:endParaRPr lang="fi-FI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Efisiensi</a:t>
            </a:r>
            <a:r>
              <a:rPr lang="en-US" dirty="0" smtClean="0"/>
              <a:t> yang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ditangani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SAPTO: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2133508"/>
            <a:ext cx="9072563" cy="483819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 err="1" smtClean="0"/>
              <a:t>Distribusi</a:t>
            </a:r>
            <a:r>
              <a:rPr lang="en-US" dirty="0" smtClean="0"/>
              <a:t> </a:t>
            </a:r>
            <a:r>
              <a:rPr lang="en-US" dirty="0" err="1" smtClean="0"/>
              <a:t>borang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asesor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Online</a:t>
            </a:r>
            <a:r>
              <a:rPr lang="en-US" dirty="0" smtClean="0"/>
              <a:t>, </a:t>
            </a:r>
          </a:p>
          <a:p>
            <a:pPr lvl="1"/>
            <a:r>
              <a:rPr lang="en-US" dirty="0" err="1" smtClean="0"/>
              <a:t>Kapanpun</a:t>
            </a:r>
            <a:r>
              <a:rPr lang="en-US" dirty="0" smtClean="0"/>
              <a:t>, </a:t>
            </a:r>
          </a:p>
          <a:p>
            <a:pPr lvl="1"/>
            <a:r>
              <a:rPr lang="en-US" dirty="0" err="1" smtClean="0"/>
              <a:t>Dimanapun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Perhitungan</a:t>
            </a:r>
            <a:r>
              <a:rPr lang="en-US" dirty="0" smtClean="0"/>
              <a:t> </a:t>
            </a:r>
            <a:r>
              <a:rPr lang="en-US" dirty="0" err="1" smtClean="0"/>
              <a:t>skor</a:t>
            </a:r>
            <a:r>
              <a:rPr lang="en-US" dirty="0" smtClean="0"/>
              <a:t> </a:t>
            </a:r>
            <a:r>
              <a:rPr lang="en-US" dirty="0" err="1" smtClean="0"/>
              <a:t>berbasis</a:t>
            </a:r>
            <a:r>
              <a:rPr lang="en-US" dirty="0" smtClean="0"/>
              <a:t> data; </a:t>
            </a:r>
          </a:p>
          <a:p>
            <a:endParaRPr lang="en-US" dirty="0" smtClean="0"/>
          </a:p>
          <a:p>
            <a:r>
              <a:rPr lang="en-US" dirty="0" err="1" smtClean="0"/>
              <a:t>Validasi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asesor</a:t>
            </a:r>
            <a:r>
              <a:rPr lang="en-US" dirty="0" smtClean="0"/>
              <a:t> (split </a:t>
            </a:r>
            <a:r>
              <a:rPr lang="en-US" dirty="0" err="1" smtClean="0"/>
              <a:t>decission</a:t>
            </a:r>
            <a:r>
              <a:rPr lang="en-US" dirty="0" smtClean="0"/>
              <a:t> checking), </a:t>
            </a:r>
          </a:p>
          <a:p>
            <a:endParaRPr lang="en-US" dirty="0" smtClean="0"/>
          </a:p>
          <a:p>
            <a:r>
              <a:rPr lang="en-US" dirty="0" smtClean="0"/>
              <a:t>Monitoring /</a:t>
            </a:r>
            <a:r>
              <a:rPr lang="en-US" dirty="0" err="1" smtClean="0"/>
              <a:t>pengawasan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akreditasi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1" name="Picture 40"/>
          <p:cNvPicPr/>
          <p:nvPr/>
        </p:nvPicPr>
        <p:blipFill>
          <a:blip r:embed="rId3" cstate="print"/>
          <a:stretch/>
        </p:blipFill>
        <p:spPr>
          <a:xfrm>
            <a:off x="-9000" y="93996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4" name="Picture 43"/>
          <p:cNvPicPr/>
          <p:nvPr/>
        </p:nvPicPr>
        <p:blipFill>
          <a:blip r:embed="rId3" cstate="print"/>
          <a:stretch/>
        </p:blipFill>
        <p:spPr>
          <a:xfrm>
            <a:off x="-9000" y="939960"/>
            <a:ext cx="10079640" cy="566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</TotalTime>
  <Words>249</Words>
  <Application>Microsoft Office PowerPoint</Application>
  <PresentationFormat>Custom</PresentationFormat>
  <Paragraphs>70</Paragraphs>
  <Slides>30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Flow</vt:lpstr>
      <vt:lpstr>BADAN AKREDITASI NASIONAL-PERGURUAN TINGGI  Rapat Kerja Tahunan 2016 </vt:lpstr>
      <vt:lpstr>Antre Mendaftarkan Borang </vt:lpstr>
      <vt:lpstr>Tumpukan Borang </vt:lpstr>
      <vt:lpstr>Suasana Asesmen Kecukupan </vt:lpstr>
      <vt:lpstr>Dokumen untuk Revalidasi </vt:lpstr>
      <vt:lpstr>Sistim Akreditasi Perguruan Tinggi On-line</vt:lpstr>
      <vt:lpstr>Efisiensi yang bisa ditangani dengan SAPTO: 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Amril Syalim</dc:creator>
  <dc:description/>
  <cp:lastModifiedBy>Admin</cp:lastModifiedBy>
  <cp:revision>23</cp:revision>
  <dcterms:created xsi:type="dcterms:W3CDTF">2016-12-04T23:55:35Z</dcterms:created>
  <dcterms:modified xsi:type="dcterms:W3CDTF">2016-12-08T09:47:44Z</dcterms:modified>
  <dc:language>en-US</dc:language>
</cp:coreProperties>
</file>