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3" r:id="rId1"/>
  </p:sldMasterIdLst>
  <p:notesMasterIdLst>
    <p:notesMasterId r:id="rId10"/>
  </p:notesMasterIdLst>
  <p:handoutMasterIdLst>
    <p:handoutMasterId r:id="rId11"/>
  </p:handoutMasterIdLst>
  <p:sldIdLst>
    <p:sldId id="478" r:id="rId2"/>
    <p:sldId id="568" r:id="rId3"/>
    <p:sldId id="561" r:id="rId4"/>
    <p:sldId id="563" r:id="rId5"/>
    <p:sldId id="565" r:id="rId6"/>
    <p:sldId id="564" r:id="rId7"/>
    <p:sldId id="567" r:id="rId8"/>
    <p:sldId id="566" r:id="rId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9933"/>
    <a:srgbClr val="66FFCC"/>
    <a:srgbClr val="00FF00"/>
    <a:srgbClr val="00CCFF"/>
    <a:srgbClr val="FFCC66"/>
    <a:srgbClr val="00FFFF"/>
    <a:srgbClr val="0000FF"/>
    <a:srgbClr val="0000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6" autoAdjust="0"/>
    <p:restoredTop sz="91222" autoAdjust="0"/>
  </p:normalViewPr>
  <p:slideViewPr>
    <p:cSldViewPr>
      <p:cViewPr>
        <p:scale>
          <a:sx n="60" d="100"/>
          <a:sy n="60" d="100"/>
        </p:scale>
        <p:origin x="-2064" y="-4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0" rIns="99042" bIns="49520" numCol="1" anchor="t" anchorCtr="0" compatLnSpc="1">
            <a:prstTxWarp prst="textNoShape">
              <a:avLst/>
            </a:prstTxWarp>
          </a:bodyPr>
          <a:lstStyle>
            <a:lvl1pPr defTabSz="991034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0" rIns="99042" bIns="49520" numCol="1" anchor="t" anchorCtr="0" compatLnSpc="1">
            <a:prstTxWarp prst="textNoShape">
              <a:avLst/>
            </a:prstTxWarp>
          </a:bodyPr>
          <a:lstStyle>
            <a:lvl1pPr algn="r" defTabSz="991034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0" rIns="99042" bIns="49520" numCol="1" anchor="b" anchorCtr="0" compatLnSpc="1">
            <a:prstTxWarp prst="textNoShape">
              <a:avLst/>
            </a:prstTxWarp>
          </a:bodyPr>
          <a:lstStyle>
            <a:lvl1pPr defTabSz="991034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0" rIns="99042" bIns="49520" numCol="1" anchor="b" anchorCtr="0" compatLnSpc="1">
            <a:prstTxWarp prst="textNoShape">
              <a:avLst/>
            </a:prstTxWarp>
          </a:bodyPr>
          <a:lstStyle>
            <a:lvl1pPr algn="r" defTabSz="991034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CA73036-D452-49E8-9BF0-8CD42D5692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51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0" rIns="99042" bIns="49520" numCol="1" anchor="t" anchorCtr="0" compatLnSpc="1">
            <a:prstTxWarp prst="textNoShape">
              <a:avLst/>
            </a:prstTxWarp>
          </a:bodyPr>
          <a:lstStyle>
            <a:lvl1pPr defTabSz="991034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0" rIns="99042" bIns="49520" numCol="1" anchor="t" anchorCtr="0" compatLnSpc="1">
            <a:prstTxWarp prst="textNoShape">
              <a:avLst/>
            </a:prstTxWarp>
          </a:bodyPr>
          <a:lstStyle>
            <a:lvl1pPr algn="r" defTabSz="991034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87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0" rIns="99042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7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0" rIns="99042" bIns="49520" numCol="1" anchor="b" anchorCtr="0" compatLnSpc="1">
            <a:prstTxWarp prst="textNoShape">
              <a:avLst/>
            </a:prstTxWarp>
          </a:bodyPr>
          <a:lstStyle>
            <a:lvl1pPr defTabSz="991034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7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2" tIns="49520" rIns="99042" bIns="49520" numCol="1" anchor="b" anchorCtr="0" compatLnSpc="1">
            <a:prstTxWarp prst="textNoShape">
              <a:avLst/>
            </a:prstTxWarp>
          </a:bodyPr>
          <a:lstStyle>
            <a:lvl1pPr algn="r" defTabSz="991034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0AA0342C-684D-4A8B-8AAF-776861562E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254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ln/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d-ID" smtClean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3A366319-395A-4B85-AA6B-CFAA4FF632C3}" type="slidenum">
              <a:rPr lang="en-US" smtClean="0"/>
              <a:pPr defTabSz="990600"/>
              <a:t>1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8834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F64CBF6-2CE9-4131-829F-D8E53D6995D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DAF00-9B2A-48C9-B5FF-9FB6C7CFD09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297CA5-10DB-44D9-B15A-CE7FCAFACB0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Bookman Old Style" pitchFamily="18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A34E0-1CCC-45CB-8DA0-4DFDBD0AA8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431" y="6068151"/>
            <a:ext cx="1015569" cy="7680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tx1"/>
                </a:solidFill>
                <a:effectLst/>
                <a:latin typeface="Bookman Old Style" pitchFamily="18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808B02-7153-4E34-BCE9-4EA118F42E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D591F-B49F-4BC4-AD04-7D251804A8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98A8328F-53DE-44F1-9DEC-07D11BD46FE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3884B438-E703-4F25-BDBF-2DB607F84B5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39D13D-0118-4E56-AEFE-2D0AEC27C2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AFA76-A9C3-4C56-82E1-5280E6CFECC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EBB27A-FC5F-40CE-99E4-821C3694F6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C03A82-115F-4DD6-96D6-C044D1AB91F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65827" y="2133600"/>
            <a:ext cx="6705600" cy="874713"/>
          </a:xfrm>
          <a:noFill/>
        </p:spPr>
        <p:txBody>
          <a:bodyPr>
            <a:normAutofit fontScale="90000"/>
          </a:bodyPr>
          <a:lstStyle/>
          <a:p>
            <a:r>
              <a:rPr lang="en-AU" sz="2800" b="1" smtClean="0">
                <a:solidFill>
                  <a:schemeClr val="tx1"/>
                </a:solidFill>
                <a:latin typeface="Bookman Old Style" pitchFamily="18" charset="0"/>
              </a:rPr>
              <a:t>Sidang Komisi IV</a:t>
            </a:r>
            <a:br>
              <a:rPr lang="en-AU" sz="2800" b="1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en-AU" sz="2800" b="1" smtClean="0">
                <a:solidFill>
                  <a:schemeClr val="tx1"/>
                </a:solidFill>
                <a:latin typeface="Bookman Old Style" pitchFamily="18" charset="0"/>
              </a:rPr>
              <a:t>Pertemuan Tahunan BAN-PT</a:t>
            </a:r>
            <a:endParaRPr lang="en-US" sz="2800" b="1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899938"/>
            <a:ext cx="6477000" cy="1752600"/>
          </a:xfrm>
        </p:spPr>
        <p:txBody>
          <a:bodyPr>
            <a:normAutofit/>
          </a:bodyPr>
          <a:lstStyle/>
          <a:p>
            <a:pPr marL="406908" indent="-342900">
              <a:buFont typeface="Arial" pitchFamily="34" charset="0"/>
              <a:buChar char="•"/>
            </a:pPr>
            <a:endParaRPr lang="en-US" b="1" smtClean="0">
              <a:solidFill>
                <a:schemeClr val="accent2"/>
              </a:solidFill>
              <a:latin typeface="Book Antiqua" panose="02040602050305030304" pitchFamily="18" charset="0"/>
            </a:endParaRPr>
          </a:p>
          <a:p>
            <a:r>
              <a:rPr lang="en-US" b="1">
                <a:solidFill>
                  <a:schemeClr val="accent2"/>
                </a:solidFill>
                <a:latin typeface="Book Antiqua" panose="02040602050305030304" pitchFamily="18" charset="0"/>
              </a:rPr>
              <a:t>Bambang </a:t>
            </a:r>
            <a:r>
              <a:rPr lang="en-US" b="1" smtClean="0">
                <a:solidFill>
                  <a:schemeClr val="accent2"/>
                </a:solidFill>
                <a:latin typeface="Book Antiqua" panose="02040602050305030304" pitchFamily="18" charset="0"/>
              </a:rPr>
              <a:t>Suryoatmono</a:t>
            </a:r>
            <a:endParaRPr lang="en-US" sz="1800" b="1" smtClean="0">
              <a:solidFill>
                <a:schemeClr val="accent2"/>
              </a:solidFill>
              <a:latin typeface="Book Antiqua" panose="02040602050305030304" pitchFamily="18" charset="0"/>
            </a:endParaRPr>
          </a:p>
          <a:p>
            <a:r>
              <a:rPr lang="en-US" b="1" smtClean="0">
                <a:solidFill>
                  <a:schemeClr val="accent2"/>
                </a:solidFill>
                <a:latin typeface="Book Antiqua" panose="02040602050305030304" pitchFamily="18" charset="0"/>
              </a:rPr>
              <a:t>Agus Setiabudi </a:t>
            </a:r>
            <a:endParaRPr lang="en-US" sz="2000" b="1">
              <a:solidFill>
                <a:schemeClr val="accent2"/>
              </a:solidFill>
              <a:latin typeface="Book Antiqua" panose="02040602050305030304" pitchFamily="18" charset="0"/>
            </a:endParaRPr>
          </a:p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3074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6BDC70-A534-4C77-8DF2-BBA257DB4341}" type="slidenum">
              <a:rPr lang="en-US" smtClean="0">
                <a:solidFill>
                  <a:schemeClr val="tx2"/>
                </a:solidFill>
                <a:latin typeface="Arial" pitchFamily="34" charset="0"/>
              </a:rPr>
              <a:pPr/>
              <a:t>1</a:t>
            </a:fld>
            <a:endParaRPr lang="en-US" dirty="0" smtClea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068774" y="291405"/>
            <a:ext cx="699902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smtClean="0">
                <a:solidFill>
                  <a:schemeClr val="accent2"/>
                </a:solidFill>
              </a:rPr>
              <a:t>Mengembangkan rekognisi internasional bagi BAN-PT</a:t>
            </a:r>
            <a:endParaRPr lang="en-US" sz="2800" b="1" dirty="0" smtClean="0">
              <a:solidFill>
                <a:schemeClr val="accent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6168796"/>
            <a:ext cx="9144000" cy="646331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AU" b="1">
                <a:solidFill>
                  <a:schemeClr val="bg1"/>
                </a:solidFill>
                <a:latin typeface="Bookman Old Style" pitchFamily="18" charset="0"/>
              </a:rPr>
              <a:t>Pertemuan Tahunan </a:t>
            </a:r>
            <a:r>
              <a:rPr lang="en-AU" b="1" smtClean="0">
                <a:solidFill>
                  <a:schemeClr val="bg1"/>
                </a:solidFill>
                <a:latin typeface="Bookman Old Style" pitchFamily="18" charset="0"/>
              </a:rPr>
              <a:t>BAN-PT</a:t>
            </a:r>
          </a:p>
          <a:p>
            <a:pPr algn="r"/>
            <a:r>
              <a:rPr lang="en-AU" b="1" i="1" smtClean="0">
                <a:solidFill>
                  <a:schemeClr val="bg1"/>
                </a:solidFill>
                <a:latin typeface="Bookman Old Style" pitchFamily="18" charset="0"/>
              </a:rPr>
              <a:t>Sari Pan Pacific, 8-10 Desember 2016</a:t>
            </a:r>
            <a:endParaRPr lang="id-ID" b="1" i="1" dirty="0">
              <a:solidFill>
                <a:schemeClr val="bg1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7" y="267268"/>
            <a:ext cx="1712806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103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Tujuan Diskusi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smtClean="0"/>
              <a:t>Mencari bentuk dan langkah strategis dalam memperoleh pengakuan internasional terhadap sistem akreditasi dan institusi BAN-PT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A34E0-1CCC-45CB-8DA0-4DFDBD0AA8F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16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NAAHE STRATEGIC PLAN 2016-2021</a:t>
            </a:r>
            <a:endParaRPr lang="en-US" sz="3200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676399"/>
            <a:ext cx="7772400" cy="4391751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mtClean="0"/>
              <a:t>Tata kelola BAN-PT; </a:t>
            </a:r>
          </a:p>
          <a:p>
            <a:pPr marL="806958" lvl="1" indent="-514350">
              <a:buFont typeface="Courier New" pitchFamily="49" charset="0"/>
              <a:buChar char="o"/>
            </a:pPr>
            <a:r>
              <a:rPr lang="en-US"/>
              <a:t>P</a:t>
            </a:r>
            <a:r>
              <a:rPr lang="en-US" smtClean="0"/>
              <a:t>eningkatan efisiensi, akurasi, dan akuntabilitas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Sistem Akreditasi:</a:t>
            </a:r>
          </a:p>
          <a:p>
            <a:pPr marL="806958" lvl="1" indent="-514350">
              <a:buFont typeface="Courier New" pitchFamily="49" charset="0"/>
              <a:buChar char="o"/>
            </a:pPr>
            <a:r>
              <a:rPr lang="en-US" smtClean="0"/>
              <a:t>E-akreditasi</a:t>
            </a:r>
          </a:p>
          <a:p>
            <a:pPr marL="806958" lvl="1" indent="-514350">
              <a:buFont typeface="Courier New" pitchFamily="49" charset="0"/>
              <a:buChar char="o"/>
            </a:pPr>
            <a:r>
              <a:rPr lang="en-US" smtClean="0"/>
              <a:t>Peningkatan kualitas instrumen</a:t>
            </a:r>
          </a:p>
          <a:p>
            <a:pPr marL="806958" lvl="1" indent="-514350">
              <a:buFont typeface="Courier New" pitchFamily="49" charset="0"/>
              <a:buChar char="o"/>
            </a:pPr>
            <a:r>
              <a:rPr lang="en-US" smtClean="0"/>
              <a:t>Pengembangan outcome-based accreditation</a:t>
            </a:r>
          </a:p>
          <a:p>
            <a:pPr marL="806958" lvl="1" indent="-514350">
              <a:buFont typeface="Courier New" pitchFamily="49" charset="0"/>
              <a:buChar char="o"/>
            </a:pPr>
            <a:r>
              <a:rPr lang="en-US" smtClean="0"/>
              <a:t>Peningkatan kompetensi dan integritas asesor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Pengembangan aliansi strategis dan pengakuan internasional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A34E0-1CCC-45CB-8DA0-4DFDBD0AA8F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42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Kebutuhan Pengakuan Internasional  dalam Akreditasi Perguruan Tinggi</a:t>
            </a:r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Indonesia bagian dari fora kerjasama: </a:t>
            </a:r>
          </a:p>
          <a:p>
            <a:pPr lvl="1"/>
            <a:r>
              <a:rPr lang="en-US" smtClean="0"/>
              <a:t>APEC, ASEAN, WTO, AFTA</a:t>
            </a:r>
          </a:p>
          <a:p>
            <a:r>
              <a:rPr lang="en-US"/>
              <a:t>Mutual Recognition Agreement, </a:t>
            </a:r>
            <a:r>
              <a:rPr lang="en-US" smtClean="0"/>
              <a:t>MRA</a:t>
            </a:r>
          </a:p>
          <a:p>
            <a:pPr lvl="1"/>
            <a:r>
              <a:rPr lang="en-US" smtClean="0"/>
              <a:t>ASEAN: </a:t>
            </a:r>
            <a:r>
              <a:rPr lang="en-US"/>
              <a:t>untuk insinyur, arsitek, akuntan, surveyor tanah, dokter, dokter gigi, ners, dan profesional </a:t>
            </a:r>
            <a:r>
              <a:rPr lang="en-US" smtClean="0"/>
              <a:t>pariwisata</a:t>
            </a:r>
          </a:p>
          <a:p>
            <a:r>
              <a:rPr lang="en-US" smtClean="0"/>
              <a:t>Harmonisasi pendidikan tinggi pada tingkat regional</a:t>
            </a:r>
          </a:p>
          <a:p>
            <a:pPr lvl="1"/>
            <a:r>
              <a:rPr lang="en-US" smtClean="0"/>
              <a:t>AUN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A34E0-1CCC-45CB-8DA0-4DFDBD0AA8F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57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/>
          </a:bodyPr>
          <a:lstStyle/>
          <a:p>
            <a:r>
              <a:rPr lang="en-US" sz="2800" smtClean="0">
                <a:solidFill>
                  <a:schemeClr val="accent6">
                    <a:lumMod val="75000"/>
                  </a:schemeClr>
                </a:solidFill>
              </a:rPr>
              <a:t>Upaya meraih Rekognisi Internasional dalam Akreditasi/Assessment International</a:t>
            </a:r>
            <a:endParaRPr lang="en-US" sz="28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Perguruan Tinggi</a:t>
            </a:r>
          </a:p>
          <a:p>
            <a:pPr lvl="1"/>
            <a:r>
              <a:rPr lang="en-US" smtClean="0"/>
              <a:t>Akreditasi oleh badan ekreditasi internasional </a:t>
            </a:r>
          </a:p>
          <a:p>
            <a:r>
              <a:rPr lang="en-US"/>
              <a:t>Badan Akreditasi</a:t>
            </a:r>
          </a:p>
          <a:p>
            <a:pPr lvl="1"/>
            <a:r>
              <a:rPr lang="en-US" smtClean="0"/>
              <a:t>Keanggotaan dalam berbagai organisasi badan akreditasi internasional; INQAAHE, APQN, </a:t>
            </a:r>
            <a:r>
              <a:rPr lang="en-US"/>
              <a:t>AQAN, IQA, dll.</a:t>
            </a:r>
          </a:p>
          <a:p>
            <a:pPr lvl="1"/>
            <a:r>
              <a:rPr lang="en-US" smtClean="0"/>
              <a:t>Review/asesmen oleh asosiasi badan akreditasi internasional; INQAAHE, AQAN, ENQA</a:t>
            </a:r>
          </a:p>
          <a:p>
            <a:pPr lvl="1"/>
            <a:r>
              <a:rPr lang="en-US" smtClean="0"/>
              <a:t>Kerjasama dalam pengembangan sistem akreditasi untuk digunakan bersama;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A34E0-1CCC-45CB-8DA0-4DFDBD0AA8F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65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Akreditasi Program Studi oleh Badan Akreditasi Internasional  </a:t>
            </a:r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1800" smtClean="0"/>
              <a:t>ASAP </a:t>
            </a:r>
            <a:r>
              <a:rPr lang="en-US" sz="1800"/>
              <a:t>(Organisasi Akreditasi untuk Arsitektur dan Perencanaan). </a:t>
            </a:r>
            <a:endParaRPr lang="en-US" sz="1800" smtClean="0"/>
          </a:p>
          <a:p>
            <a:pPr lvl="1"/>
            <a:r>
              <a:rPr lang="en-US" sz="1800" smtClean="0"/>
              <a:t>Arsitektur</a:t>
            </a:r>
            <a:r>
              <a:rPr lang="en-US" sz="1800"/>
              <a:t>, Desain Interior, Arsitektur Lansekap, serta Perencanaan Wilayah dan Kota.</a:t>
            </a:r>
          </a:p>
          <a:p>
            <a:pPr lvl="0"/>
            <a:r>
              <a:rPr lang="en-US" sz="1800"/>
              <a:t>ASIIN e.V.  </a:t>
            </a:r>
            <a:endParaRPr lang="en-US" sz="1800" smtClean="0"/>
          </a:p>
          <a:p>
            <a:pPr lvl="1"/>
            <a:r>
              <a:rPr lang="en-US" sz="1800" smtClean="0"/>
              <a:t>Ilmu </a:t>
            </a:r>
            <a:r>
              <a:rPr lang="en-US" sz="1800"/>
              <a:t>Teknik, Ilmu Komputer, Ilmu Pengetahuan Alam, dan Matematika. </a:t>
            </a:r>
          </a:p>
          <a:p>
            <a:r>
              <a:rPr lang="en-US" sz="1800" smtClean="0"/>
              <a:t>ABET </a:t>
            </a:r>
            <a:r>
              <a:rPr lang="en-US" sz="1800"/>
              <a:t>(</a:t>
            </a:r>
            <a:r>
              <a:rPr lang="en-US" sz="1800" i="1"/>
              <a:t>Accreditation Board for Engineering and Technology</a:t>
            </a:r>
            <a:r>
              <a:rPr lang="en-US" sz="1800"/>
              <a:t>). </a:t>
            </a:r>
            <a:endParaRPr lang="en-US" sz="1800" smtClean="0"/>
          </a:p>
          <a:p>
            <a:pPr lvl="1"/>
            <a:r>
              <a:rPr lang="en-US" sz="1800" smtClean="0"/>
              <a:t>Lembaga </a:t>
            </a:r>
            <a:r>
              <a:rPr lang="en-US" sz="1800"/>
              <a:t>ini melakukan akreditasi pada program studi ilmu teknik. </a:t>
            </a:r>
            <a:endParaRPr lang="en-US" sz="1800" smtClean="0"/>
          </a:p>
          <a:p>
            <a:r>
              <a:rPr lang="en-US" sz="1800" smtClean="0"/>
              <a:t>ABEST21</a:t>
            </a:r>
          </a:p>
          <a:p>
            <a:pPr lvl="1"/>
            <a:r>
              <a:rPr lang="en-US" sz="1800" smtClean="0"/>
              <a:t>Economi, akuntansi, dan bisnis manajemen</a:t>
            </a:r>
          </a:p>
          <a:p>
            <a:r>
              <a:rPr lang="en-US" sz="1800" smtClean="0"/>
              <a:t>AACSB</a:t>
            </a:r>
          </a:p>
          <a:p>
            <a:pPr lvl="1"/>
            <a:r>
              <a:rPr lang="en-US" sz="1800" smtClean="0"/>
              <a:t>Sekolah bisnis</a:t>
            </a:r>
          </a:p>
          <a:p>
            <a:r>
              <a:rPr lang="en-US" sz="1800" smtClean="0"/>
              <a:t>KAAB</a:t>
            </a:r>
            <a:endParaRPr lang="en-US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A34E0-1CCC-45CB-8DA0-4DFDBD0AA8F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39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066800"/>
          </a:xfrm>
        </p:spPr>
        <p:txBody>
          <a:bodyPr/>
          <a:lstStyle/>
          <a:p>
            <a:r>
              <a:rPr lang="en-US" smtClean="0"/>
              <a:t>Upaya meraih rekognisi saat ini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/>
              <a:t>BAN-PT saat ini sedang dalam proses untuk di-review oleh </a:t>
            </a:r>
            <a:r>
              <a:rPr lang="en-US" i="1"/>
              <a:t>ASEAN Quality Assurance Network</a:t>
            </a:r>
            <a:r>
              <a:rPr lang="en-US"/>
              <a:t> (</a:t>
            </a:r>
            <a:r>
              <a:rPr lang="en-US" smtClean="0"/>
              <a:t>AQAN dan ENQA) </a:t>
            </a:r>
            <a:r>
              <a:rPr lang="en-US"/>
              <a:t>dengan menggunakan acuan AQAF (</a:t>
            </a:r>
            <a:r>
              <a:rPr lang="en-US" i="1"/>
              <a:t>ASEAN Quality Assurance Framework</a:t>
            </a:r>
            <a:r>
              <a:rPr lang="en-US"/>
              <a:t>). </a:t>
            </a:r>
          </a:p>
          <a:p>
            <a:pPr lvl="0"/>
            <a:r>
              <a:rPr lang="en-US"/>
              <a:t>LAM-PTKes akan mengundang WFME (</a:t>
            </a:r>
            <a:r>
              <a:rPr lang="en-US" i="1"/>
              <a:t>World Federation for Medical Education</a:t>
            </a:r>
            <a:r>
              <a:rPr lang="en-US"/>
              <a:t>) untuk melakukan pengakuan bahwa LAM-PTKes sudah melakukan proses dan prosedur akreditasi sesuai dengan standar internasional</a:t>
            </a:r>
            <a:r>
              <a:rPr lang="en-US" smtClean="0"/>
              <a:t>.</a:t>
            </a:r>
          </a:p>
          <a:p>
            <a:pPr lvl="0"/>
            <a:r>
              <a:rPr lang="en-US" smtClean="0"/>
              <a:t>Menjadi asesor pada lembaga akreditasi/asessment asing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A34E0-1CCC-45CB-8DA0-4DFDBD0AA8F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9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Poin-poin diskusi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en-US" smtClean="0"/>
              <a:t>Bentuk rekognisi/pengakuan </a:t>
            </a:r>
            <a:r>
              <a:rPr lang="en-US"/>
              <a:t> </a:t>
            </a:r>
            <a:r>
              <a:rPr lang="en-US" smtClean="0"/>
              <a:t>lain yang dapat dikembangkan……?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smtClean="0"/>
              <a:t>Reputasi lembaga akreditasi </a:t>
            </a:r>
            <a:r>
              <a:rPr lang="en-US" smtClean="0"/>
              <a:t>internasional..?</a:t>
            </a:r>
            <a:endParaRPr lang="en-US" smtClean="0"/>
          </a:p>
          <a:p>
            <a:pPr marL="624078" lvl="0" indent="-514350">
              <a:buFont typeface="+mj-lt"/>
              <a:buAutoNum type="arabicPeriod"/>
            </a:pPr>
            <a:r>
              <a:rPr lang="en-US"/>
              <a:t>Dampak dan resiko pengakuan internasional……..?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smtClean="0"/>
              <a:t>Langkah-langkah strategis yang harus dilakukan….. 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smtClean="0"/>
              <a:t>Hambatan dan mengatasi hambatan….?</a:t>
            </a:r>
          </a:p>
          <a:p>
            <a:pPr marL="624078" lvl="0" indent="-514350">
              <a:buFont typeface="+mj-lt"/>
              <a:buAutoNum type="arabicPeriod"/>
            </a:pPr>
            <a:r>
              <a:rPr lang="en-US" smtClean="0"/>
              <a:t>Lainnya……?</a:t>
            </a:r>
            <a:endParaRPr lang="en-US"/>
          </a:p>
          <a:p>
            <a:pPr marL="624078" indent="-514350">
              <a:buFont typeface="+mj-lt"/>
              <a:buAutoNum type="arabicPeriod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A34E0-1CCC-45CB-8DA0-4DFDBD0AA8F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8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42189</TotalTime>
  <Words>370</Words>
  <Application>Microsoft Office PowerPoint</Application>
  <PresentationFormat>On-screen Show 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Sidang Komisi IV Pertemuan Tahunan BAN-PT</vt:lpstr>
      <vt:lpstr>Tujuan Diskusi</vt:lpstr>
      <vt:lpstr>NAAHE STRATEGIC PLAN 2016-2021</vt:lpstr>
      <vt:lpstr>Kebutuhan Pengakuan Internasional  dalam Akreditasi Perguruan Tinggi</vt:lpstr>
      <vt:lpstr>Upaya meraih Rekognisi Internasional dalam Akreditasi/Assessment International</vt:lpstr>
      <vt:lpstr>Akreditasi Program Studi oleh Badan Akreditasi Internasional  </vt:lpstr>
      <vt:lpstr>Upaya meraih rekognisi saat ini</vt:lpstr>
      <vt:lpstr>Poin-poin diskusi</vt:lpstr>
    </vt:vector>
  </TitlesOfParts>
  <Company>TK ITB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KPC</dc:title>
  <dc:creator>D. Sasongko</dc:creator>
  <cp:lastModifiedBy>asus</cp:lastModifiedBy>
  <cp:revision>835</cp:revision>
  <cp:lastPrinted>1601-01-01T00:00:00Z</cp:lastPrinted>
  <dcterms:created xsi:type="dcterms:W3CDTF">2001-08-29T11:54:08Z</dcterms:created>
  <dcterms:modified xsi:type="dcterms:W3CDTF">2016-12-06T22:21:48Z</dcterms:modified>
</cp:coreProperties>
</file>