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6"/>
  </p:notesMasterIdLst>
  <p:handoutMasterIdLst>
    <p:handoutMasterId r:id="rId47"/>
  </p:handoutMasterIdLst>
  <p:sldIdLst>
    <p:sldId id="1290" r:id="rId2"/>
    <p:sldId id="1527" r:id="rId3"/>
    <p:sldId id="1562" r:id="rId4"/>
    <p:sldId id="1567" r:id="rId5"/>
    <p:sldId id="1568" r:id="rId6"/>
    <p:sldId id="1569" r:id="rId7"/>
    <p:sldId id="1559" r:id="rId8"/>
    <p:sldId id="1565" r:id="rId9"/>
    <p:sldId id="1563" r:id="rId10"/>
    <p:sldId id="1581" r:id="rId11"/>
    <p:sldId id="1564" r:id="rId12"/>
    <p:sldId id="1570" r:id="rId13"/>
    <p:sldId id="1575" r:id="rId14"/>
    <p:sldId id="1576" r:id="rId15"/>
    <p:sldId id="1572" r:id="rId16"/>
    <p:sldId id="1571" r:id="rId17"/>
    <p:sldId id="1573" r:id="rId18"/>
    <p:sldId id="1577" r:id="rId19"/>
    <p:sldId id="1574" r:id="rId20"/>
    <p:sldId id="1578" r:id="rId21"/>
    <p:sldId id="1536" r:id="rId22"/>
    <p:sldId id="1580" r:id="rId23"/>
    <p:sldId id="1582" r:id="rId24"/>
    <p:sldId id="1583" r:id="rId25"/>
    <p:sldId id="1554" r:id="rId26"/>
    <p:sldId id="1579" r:id="rId27"/>
    <p:sldId id="1584" r:id="rId28"/>
    <p:sldId id="1529" r:id="rId29"/>
    <p:sldId id="1548" r:id="rId30"/>
    <p:sldId id="1549" r:id="rId31"/>
    <p:sldId id="1550" r:id="rId32"/>
    <p:sldId id="1551" r:id="rId33"/>
    <p:sldId id="1552" r:id="rId34"/>
    <p:sldId id="1553" r:id="rId35"/>
    <p:sldId id="1538" r:id="rId36"/>
    <p:sldId id="1539" r:id="rId37"/>
    <p:sldId id="1540" r:id="rId38"/>
    <p:sldId id="1542" r:id="rId39"/>
    <p:sldId id="1543" r:id="rId40"/>
    <p:sldId id="1544" r:id="rId41"/>
    <p:sldId id="1545" r:id="rId42"/>
    <p:sldId id="1546" r:id="rId43"/>
    <p:sldId id="1547" r:id="rId44"/>
    <p:sldId id="1308" r:id="rId45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CCCC"/>
    <a:srgbClr val="FF99CC"/>
    <a:srgbClr val="FFFFFF"/>
    <a:srgbClr val="0033CC"/>
    <a:srgbClr val="CCCCFF"/>
    <a:srgbClr val="003399"/>
    <a:srgbClr val="009999"/>
    <a:srgbClr val="0000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 autoAdjust="0"/>
    <p:restoredTop sz="94595" autoAdjust="0"/>
  </p:normalViewPr>
  <p:slideViewPr>
    <p:cSldViewPr snapToGrid="0">
      <p:cViewPr>
        <p:scale>
          <a:sx n="81" d="100"/>
          <a:sy n="81" d="100"/>
        </p:scale>
        <p:origin x="1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32" y="6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SG" sz="2400" b="1" dirty="0">
                <a:solidFill>
                  <a:schemeClr val="accent2"/>
                </a:solidFill>
              </a:rPr>
              <a:t>Importance of Internationalisation</a:t>
            </a:r>
          </a:p>
        </c:rich>
      </c:tx>
      <c:layout>
        <c:manualLayout>
          <c:xMode val="edge"/>
          <c:yMode val="edge"/>
          <c:x val="0.23756118960131292"/>
          <c:y val="9.25318761384335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903975284974934E-2"/>
          <c:y val="8.7871812386156642E-2"/>
          <c:w val="0.94687520620633536"/>
          <c:h val="0.7906801001821494"/>
        </c:manualLayout>
      </c:layout>
      <c:barChart>
        <c:barDir val="bar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5000"/>
                    <a:tint val="50000"/>
                    <a:satMod val="300000"/>
                  </a:schemeClr>
                </a:gs>
                <a:gs pos="35000">
                  <a:schemeClr val="accent2">
                    <a:tint val="65000"/>
                    <a:tint val="37000"/>
                    <a:satMod val="300000"/>
                  </a:schemeClr>
                </a:gs>
                <a:gs pos="100000">
                  <a:schemeClr val="accent2">
                    <a:tint val="65000"/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tint val="65000"/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424560896"/>
        <c:axId val="-424554912"/>
      </c:barChar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65000"/>
                    <a:tint val="50000"/>
                    <a:satMod val="300000"/>
                  </a:schemeClr>
                </a:gs>
                <a:gs pos="35000">
                  <a:schemeClr val="accent2">
                    <a:shade val="65000"/>
                    <a:tint val="37000"/>
                    <a:satMod val="300000"/>
                  </a:schemeClr>
                </a:gs>
                <a:gs pos="100000">
                  <a:schemeClr val="accent2">
                    <a:shade val="65000"/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65000"/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0</c:formatCode>
                <c:ptCount val="4"/>
                <c:pt idx="0">
                  <c:v>69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424560352"/>
        <c:axId val="-424561440"/>
      </c:barChart>
      <c:catAx>
        <c:axId val="-42456089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24554912"/>
        <c:crosses val="max"/>
        <c:auto val="1"/>
        <c:lblAlgn val="ctr"/>
        <c:lblOffset val="100"/>
        <c:noMultiLvlLbl val="0"/>
      </c:catAx>
      <c:valAx>
        <c:axId val="-424554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24560896"/>
        <c:crosses val="autoZero"/>
        <c:crossBetween val="between"/>
      </c:valAx>
      <c:valAx>
        <c:axId val="-424561440"/>
        <c:scaling>
          <c:orientation val="minMax"/>
        </c:scaling>
        <c:delete val="0"/>
        <c:axPos val="t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24560352"/>
        <c:crosses val="max"/>
        <c:crossBetween val="between"/>
      </c:valAx>
      <c:catAx>
        <c:axId val="-4245603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4245614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1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F8738A-4016-4576-A41C-8B0873ED575B}" type="doc">
      <dgm:prSet loTypeId="urn:microsoft.com/office/officeart/2005/8/layout/cycle4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SG"/>
        </a:p>
      </dgm:t>
    </dgm:pt>
    <dgm:pt modelId="{A5A96F10-1CC8-403E-BFFD-4F06970AC5CB}">
      <dgm:prSet phldrT="[Text]"/>
      <dgm:spPr/>
      <dgm:t>
        <a:bodyPr/>
        <a:lstStyle/>
        <a:p>
          <a:r>
            <a:rPr lang="en-SG" dirty="0" smtClean="0"/>
            <a:t>Act</a:t>
          </a:r>
          <a:endParaRPr lang="en-SG" dirty="0"/>
        </a:p>
      </dgm:t>
    </dgm:pt>
    <dgm:pt modelId="{F811CD78-DA07-4475-9F75-2FFDF7385586}" type="parTrans" cxnId="{59C26AC8-F7FC-4EB7-B43E-750E03874567}">
      <dgm:prSet/>
      <dgm:spPr/>
      <dgm:t>
        <a:bodyPr/>
        <a:lstStyle/>
        <a:p>
          <a:endParaRPr lang="en-SG"/>
        </a:p>
      </dgm:t>
    </dgm:pt>
    <dgm:pt modelId="{3A3E6BB7-6E1B-4E24-A4D6-C032CD5AF79F}" type="sibTrans" cxnId="{59C26AC8-F7FC-4EB7-B43E-750E03874567}">
      <dgm:prSet/>
      <dgm:spPr/>
      <dgm:t>
        <a:bodyPr/>
        <a:lstStyle/>
        <a:p>
          <a:endParaRPr lang="en-SG"/>
        </a:p>
      </dgm:t>
    </dgm:pt>
    <dgm:pt modelId="{9EE08FFA-734B-402E-8D59-02318F8F58C9}">
      <dgm:prSet phldrT="[Text]"/>
      <dgm:spPr/>
      <dgm:t>
        <a:bodyPr/>
        <a:lstStyle/>
        <a:p>
          <a:r>
            <a:rPr lang="en-SG" dirty="0" smtClean="0"/>
            <a:t>Improve QA plan/system</a:t>
          </a:r>
          <a:endParaRPr lang="en-SG" dirty="0"/>
        </a:p>
      </dgm:t>
    </dgm:pt>
    <dgm:pt modelId="{F57571EA-E4DE-4F60-9355-D860C37D045B}" type="parTrans" cxnId="{CD1646F3-A55E-48D5-B837-B681C6A5DFC4}">
      <dgm:prSet/>
      <dgm:spPr/>
      <dgm:t>
        <a:bodyPr/>
        <a:lstStyle/>
        <a:p>
          <a:endParaRPr lang="en-SG"/>
        </a:p>
      </dgm:t>
    </dgm:pt>
    <dgm:pt modelId="{AA8EAC32-15C7-4202-9EDC-65AAAC012939}" type="sibTrans" cxnId="{CD1646F3-A55E-48D5-B837-B681C6A5DFC4}">
      <dgm:prSet/>
      <dgm:spPr/>
      <dgm:t>
        <a:bodyPr/>
        <a:lstStyle/>
        <a:p>
          <a:endParaRPr lang="en-SG"/>
        </a:p>
      </dgm:t>
    </dgm:pt>
    <dgm:pt modelId="{53F7B3D2-6C42-4813-ADE0-EEDC113FBDB5}">
      <dgm:prSet phldrT="[Text]"/>
      <dgm:spPr/>
      <dgm:t>
        <a:bodyPr/>
        <a:lstStyle/>
        <a:p>
          <a:r>
            <a:rPr lang="en-SG" dirty="0" smtClean="0"/>
            <a:t>Plan</a:t>
          </a:r>
          <a:endParaRPr lang="en-SG" dirty="0"/>
        </a:p>
      </dgm:t>
    </dgm:pt>
    <dgm:pt modelId="{52A08C9C-8AC5-4475-8D2D-7787462A39FE}" type="parTrans" cxnId="{D4607451-10B5-446B-B4DB-6A84E3D6A48F}">
      <dgm:prSet/>
      <dgm:spPr/>
      <dgm:t>
        <a:bodyPr/>
        <a:lstStyle/>
        <a:p>
          <a:endParaRPr lang="en-SG"/>
        </a:p>
      </dgm:t>
    </dgm:pt>
    <dgm:pt modelId="{01399F70-041D-4035-93CB-7EC78B3B8B68}" type="sibTrans" cxnId="{D4607451-10B5-446B-B4DB-6A84E3D6A48F}">
      <dgm:prSet/>
      <dgm:spPr/>
      <dgm:t>
        <a:bodyPr/>
        <a:lstStyle/>
        <a:p>
          <a:endParaRPr lang="en-SG"/>
        </a:p>
      </dgm:t>
    </dgm:pt>
    <dgm:pt modelId="{F0468184-9AC7-485C-A5E8-F748A59CCFD6}">
      <dgm:prSet phldrT="[Text]"/>
      <dgm:spPr/>
      <dgm:t>
        <a:bodyPr/>
        <a:lstStyle/>
        <a:p>
          <a:r>
            <a:rPr lang="en-SG" dirty="0" smtClean="0"/>
            <a:t>Establish QA plan/system</a:t>
          </a:r>
          <a:endParaRPr lang="en-SG" dirty="0"/>
        </a:p>
      </dgm:t>
    </dgm:pt>
    <dgm:pt modelId="{C99608E7-DC76-4BDF-8E71-AC175D2C11DE}" type="parTrans" cxnId="{A3F5213E-FC35-4F26-9173-CEFE93538A58}">
      <dgm:prSet/>
      <dgm:spPr/>
      <dgm:t>
        <a:bodyPr/>
        <a:lstStyle/>
        <a:p>
          <a:endParaRPr lang="en-SG"/>
        </a:p>
      </dgm:t>
    </dgm:pt>
    <dgm:pt modelId="{2BFE838B-A847-47E5-A666-EFF39886BFEA}" type="sibTrans" cxnId="{A3F5213E-FC35-4F26-9173-CEFE93538A58}">
      <dgm:prSet/>
      <dgm:spPr/>
      <dgm:t>
        <a:bodyPr/>
        <a:lstStyle/>
        <a:p>
          <a:endParaRPr lang="en-SG"/>
        </a:p>
      </dgm:t>
    </dgm:pt>
    <dgm:pt modelId="{90953CF4-CB40-497C-8111-60EDBCA200A8}">
      <dgm:prSet phldrT="[Text]"/>
      <dgm:spPr/>
      <dgm:t>
        <a:bodyPr/>
        <a:lstStyle/>
        <a:p>
          <a:r>
            <a:rPr lang="en-SG" dirty="0" smtClean="0"/>
            <a:t>Do</a:t>
          </a:r>
          <a:endParaRPr lang="en-SG" dirty="0"/>
        </a:p>
      </dgm:t>
    </dgm:pt>
    <dgm:pt modelId="{97512EAB-65B9-4C1C-BAC6-B12BF4F9064F}" type="parTrans" cxnId="{7B5210A0-B195-48E7-9F31-69299AFC85DF}">
      <dgm:prSet/>
      <dgm:spPr/>
      <dgm:t>
        <a:bodyPr/>
        <a:lstStyle/>
        <a:p>
          <a:endParaRPr lang="en-SG"/>
        </a:p>
      </dgm:t>
    </dgm:pt>
    <dgm:pt modelId="{CA53C75C-F5E7-4C72-A349-9E19608304CA}" type="sibTrans" cxnId="{7B5210A0-B195-48E7-9F31-69299AFC85DF}">
      <dgm:prSet/>
      <dgm:spPr/>
      <dgm:t>
        <a:bodyPr/>
        <a:lstStyle/>
        <a:p>
          <a:endParaRPr lang="en-SG"/>
        </a:p>
      </dgm:t>
    </dgm:pt>
    <dgm:pt modelId="{E0BC54F9-B24A-43E6-9FCD-4EA04C26B128}">
      <dgm:prSet phldrT="[Text]"/>
      <dgm:spPr/>
      <dgm:t>
        <a:bodyPr/>
        <a:lstStyle/>
        <a:p>
          <a:r>
            <a:rPr lang="en-SG" dirty="0" smtClean="0"/>
            <a:t>Implement QA plan/system</a:t>
          </a:r>
          <a:endParaRPr lang="en-SG" dirty="0"/>
        </a:p>
      </dgm:t>
    </dgm:pt>
    <dgm:pt modelId="{FD2DE363-1248-4B5E-AD42-C4D9365D8067}" type="parTrans" cxnId="{5CDED0F9-CF5E-4D54-86EF-1DB0CEAFD8DA}">
      <dgm:prSet/>
      <dgm:spPr/>
      <dgm:t>
        <a:bodyPr/>
        <a:lstStyle/>
        <a:p>
          <a:endParaRPr lang="en-SG"/>
        </a:p>
      </dgm:t>
    </dgm:pt>
    <dgm:pt modelId="{992F5583-18D8-41D6-80FD-9FA5E0F94D12}" type="sibTrans" cxnId="{5CDED0F9-CF5E-4D54-86EF-1DB0CEAFD8DA}">
      <dgm:prSet/>
      <dgm:spPr/>
      <dgm:t>
        <a:bodyPr/>
        <a:lstStyle/>
        <a:p>
          <a:endParaRPr lang="en-SG"/>
        </a:p>
      </dgm:t>
    </dgm:pt>
    <dgm:pt modelId="{3806FFDA-4D4B-4AE7-9C75-9B3C91DD4437}">
      <dgm:prSet phldrT="[Text]"/>
      <dgm:spPr/>
      <dgm:t>
        <a:bodyPr/>
        <a:lstStyle/>
        <a:p>
          <a:r>
            <a:rPr lang="en-SG" dirty="0" smtClean="0"/>
            <a:t>Check</a:t>
          </a:r>
          <a:endParaRPr lang="en-SG" dirty="0"/>
        </a:p>
      </dgm:t>
    </dgm:pt>
    <dgm:pt modelId="{241553A8-C8C5-47D8-9B70-E49DE8A19609}" type="parTrans" cxnId="{15ED7E6B-2939-4E96-B536-BD0B65EE3A9D}">
      <dgm:prSet/>
      <dgm:spPr/>
      <dgm:t>
        <a:bodyPr/>
        <a:lstStyle/>
        <a:p>
          <a:endParaRPr lang="en-SG"/>
        </a:p>
      </dgm:t>
    </dgm:pt>
    <dgm:pt modelId="{24B54528-802C-4EB0-88D0-622B3097688F}" type="sibTrans" cxnId="{15ED7E6B-2939-4E96-B536-BD0B65EE3A9D}">
      <dgm:prSet/>
      <dgm:spPr/>
      <dgm:t>
        <a:bodyPr/>
        <a:lstStyle/>
        <a:p>
          <a:endParaRPr lang="en-SG"/>
        </a:p>
      </dgm:t>
    </dgm:pt>
    <dgm:pt modelId="{03EBA69C-6C6E-4919-B973-168758AEF636}">
      <dgm:prSet phldrT="[Text]"/>
      <dgm:spPr/>
      <dgm:t>
        <a:bodyPr/>
        <a:lstStyle/>
        <a:p>
          <a:r>
            <a:rPr lang="en-SG" dirty="0" smtClean="0"/>
            <a:t>Monitor and evaluate QA plan/system</a:t>
          </a:r>
          <a:endParaRPr lang="en-SG" dirty="0"/>
        </a:p>
      </dgm:t>
    </dgm:pt>
    <dgm:pt modelId="{1C595158-8FEC-43D6-8999-0DE1848014B5}" type="parTrans" cxnId="{895C2377-0917-40D5-BC4D-92132E679B5B}">
      <dgm:prSet/>
      <dgm:spPr/>
      <dgm:t>
        <a:bodyPr/>
        <a:lstStyle/>
        <a:p>
          <a:endParaRPr lang="en-SG"/>
        </a:p>
      </dgm:t>
    </dgm:pt>
    <dgm:pt modelId="{AC8D7C2A-AF7D-40ED-9904-63A2875DF8EA}" type="sibTrans" cxnId="{895C2377-0917-40D5-BC4D-92132E679B5B}">
      <dgm:prSet/>
      <dgm:spPr/>
      <dgm:t>
        <a:bodyPr/>
        <a:lstStyle/>
        <a:p>
          <a:endParaRPr lang="en-SG"/>
        </a:p>
      </dgm:t>
    </dgm:pt>
    <dgm:pt modelId="{7B4CEB09-3348-44B2-8B6B-95DCA717DCD9}" type="pres">
      <dgm:prSet presAssocID="{20F8738A-4016-4576-A41C-8B0873ED575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ED2EB530-F90E-4C48-A75F-71CFC48B8FB0}" type="pres">
      <dgm:prSet presAssocID="{20F8738A-4016-4576-A41C-8B0873ED575B}" presName="children" presStyleCnt="0"/>
      <dgm:spPr/>
    </dgm:pt>
    <dgm:pt modelId="{81218FF6-3979-4F8E-9AC4-894C85F85D34}" type="pres">
      <dgm:prSet presAssocID="{20F8738A-4016-4576-A41C-8B0873ED575B}" presName="child1group" presStyleCnt="0"/>
      <dgm:spPr/>
    </dgm:pt>
    <dgm:pt modelId="{83FF7B90-ADF1-4DFB-A49A-03AE10D37AF8}" type="pres">
      <dgm:prSet presAssocID="{20F8738A-4016-4576-A41C-8B0873ED575B}" presName="child1" presStyleLbl="bgAcc1" presStyleIdx="0" presStyleCnt="4"/>
      <dgm:spPr/>
      <dgm:t>
        <a:bodyPr/>
        <a:lstStyle/>
        <a:p>
          <a:endParaRPr lang="en-SG"/>
        </a:p>
      </dgm:t>
    </dgm:pt>
    <dgm:pt modelId="{92B9E4A8-D870-4B45-BC40-A9DE60A66E5B}" type="pres">
      <dgm:prSet presAssocID="{20F8738A-4016-4576-A41C-8B0873ED575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19CE14C-9DD9-4572-847A-3EB9FABB1F57}" type="pres">
      <dgm:prSet presAssocID="{20F8738A-4016-4576-A41C-8B0873ED575B}" presName="child2group" presStyleCnt="0"/>
      <dgm:spPr/>
    </dgm:pt>
    <dgm:pt modelId="{C7EA414A-3CA7-4E45-9EE0-3CFCCC5F3063}" type="pres">
      <dgm:prSet presAssocID="{20F8738A-4016-4576-A41C-8B0873ED575B}" presName="child2" presStyleLbl="bgAcc1" presStyleIdx="1" presStyleCnt="4"/>
      <dgm:spPr/>
      <dgm:t>
        <a:bodyPr/>
        <a:lstStyle/>
        <a:p>
          <a:endParaRPr lang="en-SG"/>
        </a:p>
      </dgm:t>
    </dgm:pt>
    <dgm:pt modelId="{E73DEF73-4003-4547-B8A4-8F5EC73DE4B2}" type="pres">
      <dgm:prSet presAssocID="{20F8738A-4016-4576-A41C-8B0873ED575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DC1FD1E-D407-4FAE-896A-8DE42968BB5E}" type="pres">
      <dgm:prSet presAssocID="{20F8738A-4016-4576-A41C-8B0873ED575B}" presName="child3group" presStyleCnt="0"/>
      <dgm:spPr/>
    </dgm:pt>
    <dgm:pt modelId="{556FAE30-B9B2-4176-B526-E89602E22415}" type="pres">
      <dgm:prSet presAssocID="{20F8738A-4016-4576-A41C-8B0873ED575B}" presName="child3" presStyleLbl="bgAcc1" presStyleIdx="2" presStyleCnt="4"/>
      <dgm:spPr/>
      <dgm:t>
        <a:bodyPr/>
        <a:lstStyle/>
        <a:p>
          <a:endParaRPr lang="en-SG"/>
        </a:p>
      </dgm:t>
    </dgm:pt>
    <dgm:pt modelId="{4C8DB364-8418-497F-8E92-E330A9AB9744}" type="pres">
      <dgm:prSet presAssocID="{20F8738A-4016-4576-A41C-8B0873ED575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D774375-60AB-4547-84F5-7D6AE781F8D6}" type="pres">
      <dgm:prSet presAssocID="{20F8738A-4016-4576-A41C-8B0873ED575B}" presName="child4group" presStyleCnt="0"/>
      <dgm:spPr/>
    </dgm:pt>
    <dgm:pt modelId="{954EEF58-4E56-4651-9750-8516F745FA48}" type="pres">
      <dgm:prSet presAssocID="{20F8738A-4016-4576-A41C-8B0873ED575B}" presName="child4" presStyleLbl="bgAcc1" presStyleIdx="3" presStyleCnt="4"/>
      <dgm:spPr/>
      <dgm:t>
        <a:bodyPr/>
        <a:lstStyle/>
        <a:p>
          <a:endParaRPr lang="en-SG"/>
        </a:p>
      </dgm:t>
    </dgm:pt>
    <dgm:pt modelId="{35386687-9A27-4BC8-9F0B-B87C13B50C18}" type="pres">
      <dgm:prSet presAssocID="{20F8738A-4016-4576-A41C-8B0873ED575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BBE6ED6-5130-42AC-9760-5FCF09484A3E}" type="pres">
      <dgm:prSet presAssocID="{20F8738A-4016-4576-A41C-8B0873ED575B}" presName="childPlaceholder" presStyleCnt="0"/>
      <dgm:spPr/>
    </dgm:pt>
    <dgm:pt modelId="{FA5A01F5-E668-4C62-A2B1-72374023AA3A}" type="pres">
      <dgm:prSet presAssocID="{20F8738A-4016-4576-A41C-8B0873ED575B}" presName="circle" presStyleCnt="0"/>
      <dgm:spPr/>
    </dgm:pt>
    <dgm:pt modelId="{A934F598-3F66-40E6-B8A0-0499A68B8770}" type="pres">
      <dgm:prSet presAssocID="{20F8738A-4016-4576-A41C-8B0873ED575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81095BAA-0D64-4222-AA4A-FEF0FC53AA92}" type="pres">
      <dgm:prSet presAssocID="{20F8738A-4016-4576-A41C-8B0873ED575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EC50FB0-9316-4843-9C0B-0971A0458240}" type="pres">
      <dgm:prSet presAssocID="{20F8738A-4016-4576-A41C-8B0873ED575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25E154A2-FC94-4E5E-9983-038098ECF856}" type="pres">
      <dgm:prSet presAssocID="{20F8738A-4016-4576-A41C-8B0873ED575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D33ED67-0395-49A5-81B3-F0F53BE6AEEB}" type="pres">
      <dgm:prSet presAssocID="{20F8738A-4016-4576-A41C-8B0873ED575B}" presName="quadrantPlaceholder" presStyleCnt="0"/>
      <dgm:spPr/>
    </dgm:pt>
    <dgm:pt modelId="{FC8F2523-D297-48C3-A3B0-87A7958E98F1}" type="pres">
      <dgm:prSet presAssocID="{20F8738A-4016-4576-A41C-8B0873ED575B}" presName="center1" presStyleLbl="fgShp" presStyleIdx="0" presStyleCnt="2"/>
      <dgm:spPr/>
    </dgm:pt>
    <dgm:pt modelId="{C3AF72BB-69ED-4A90-8334-C9D6694512A4}" type="pres">
      <dgm:prSet presAssocID="{20F8738A-4016-4576-A41C-8B0873ED575B}" presName="center2" presStyleLbl="fgShp" presStyleIdx="1" presStyleCnt="2"/>
      <dgm:spPr/>
    </dgm:pt>
  </dgm:ptLst>
  <dgm:cxnLst>
    <dgm:cxn modelId="{9C6BB949-918A-4AFF-8DDE-7801D0F0CA99}" type="presOf" srcId="{E0BC54F9-B24A-43E6-9FCD-4EA04C26B128}" destId="{556FAE30-B9B2-4176-B526-E89602E22415}" srcOrd="0" destOrd="0" presId="urn:microsoft.com/office/officeart/2005/8/layout/cycle4"/>
    <dgm:cxn modelId="{59C26AC8-F7FC-4EB7-B43E-750E03874567}" srcId="{20F8738A-4016-4576-A41C-8B0873ED575B}" destId="{A5A96F10-1CC8-403E-BFFD-4F06970AC5CB}" srcOrd="0" destOrd="0" parTransId="{F811CD78-DA07-4475-9F75-2FFDF7385586}" sibTransId="{3A3E6BB7-6E1B-4E24-A4D6-C032CD5AF79F}"/>
    <dgm:cxn modelId="{895C2377-0917-40D5-BC4D-92132E679B5B}" srcId="{3806FFDA-4D4B-4AE7-9C75-9B3C91DD4437}" destId="{03EBA69C-6C6E-4919-B973-168758AEF636}" srcOrd="0" destOrd="0" parTransId="{1C595158-8FEC-43D6-8999-0DE1848014B5}" sibTransId="{AC8D7C2A-AF7D-40ED-9904-63A2875DF8EA}"/>
    <dgm:cxn modelId="{CD1646F3-A55E-48D5-B837-B681C6A5DFC4}" srcId="{A5A96F10-1CC8-403E-BFFD-4F06970AC5CB}" destId="{9EE08FFA-734B-402E-8D59-02318F8F58C9}" srcOrd="0" destOrd="0" parTransId="{F57571EA-E4DE-4F60-9355-D860C37D045B}" sibTransId="{AA8EAC32-15C7-4202-9EDC-65AAAC012939}"/>
    <dgm:cxn modelId="{3DD8811A-D152-4BB1-A783-8E5FC62618E5}" type="presOf" srcId="{A5A96F10-1CC8-403E-BFFD-4F06970AC5CB}" destId="{A934F598-3F66-40E6-B8A0-0499A68B8770}" srcOrd="0" destOrd="0" presId="urn:microsoft.com/office/officeart/2005/8/layout/cycle4"/>
    <dgm:cxn modelId="{A3F5213E-FC35-4F26-9173-CEFE93538A58}" srcId="{53F7B3D2-6C42-4813-ADE0-EEDC113FBDB5}" destId="{F0468184-9AC7-485C-A5E8-F748A59CCFD6}" srcOrd="0" destOrd="0" parTransId="{C99608E7-DC76-4BDF-8E71-AC175D2C11DE}" sibTransId="{2BFE838B-A847-47E5-A666-EFF39886BFEA}"/>
    <dgm:cxn modelId="{7225A1C7-CAA8-4E15-BC49-BC8E0CC44C48}" type="presOf" srcId="{E0BC54F9-B24A-43E6-9FCD-4EA04C26B128}" destId="{4C8DB364-8418-497F-8E92-E330A9AB9744}" srcOrd="1" destOrd="0" presId="urn:microsoft.com/office/officeart/2005/8/layout/cycle4"/>
    <dgm:cxn modelId="{9D4315E5-0741-4AA4-BA51-84A34D543540}" type="presOf" srcId="{F0468184-9AC7-485C-A5E8-F748A59CCFD6}" destId="{E73DEF73-4003-4547-B8A4-8F5EC73DE4B2}" srcOrd="1" destOrd="0" presId="urn:microsoft.com/office/officeart/2005/8/layout/cycle4"/>
    <dgm:cxn modelId="{B323884D-0A44-4A70-A969-6487D2A42C91}" type="presOf" srcId="{53F7B3D2-6C42-4813-ADE0-EEDC113FBDB5}" destId="{81095BAA-0D64-4222-AA4A-FEF0FC53AA92}" srcOrd="0" destOrd="0" presId="urn:microsoft.com/office/officeart/2005/8/layout/cycle4"/>
    <dgm:cxn modelId="{2CF41B10-6A5A-403B-BBAA-DB6B406E7A65}" type="presOf" srcId="{3806FFDA-4D4B-4AE7-9C75-9B3C91DD4437}" destId="{25E154A2-FC94-4E5E-9983-038098ECF856}" srcOrd="0" destOrd="0" presId="urn:microsoft.com/office/officeart/2005/8/layout/cycle4"/>
    <dgm:cxn modelId="{5CDED0F9-CF5E-4D54-86EF-1DB0CEAFD8DA}" srcId="{90953CF4-CB40-497C-8111-60EDBCA200A8}" destId="{E0BC54F9-B24A-43E6-9FCD-4EA04C26B128}" srcOrd="0" destOrd="0" parTransId="{FD2DE363-1248-4B5E-AD42-C4D9365D8067}" sibTransId="{992F5583-18D8-41D6-80FD-9FA5E0F94D12}"/>
    <dgm:cxn modelId="{7B5210A0-B195-48E7-9F31-69299AFC85DF}" srcId="{20F8738A-4016-4576-A41C-8B0873ED575B}" destId="{90953CF4-CB40-497C-8111-60EDBCA200A8}" srcOrd="2" destOrd="0" parTransId="{97512EAB-65B9-4C1C-BAC6-B12BF4F9064F}" sibTransId="{CA53C75C-F5E7-4C72-A349-9E19608304CA}"/>
    <dgm:cxn modelId="{15ED7E6B-2939-4E96-B536-BD0B65EE3A9D}" srcId="{20F8738A-4016-4576-A41C-8B0873ED575B}" destId="{3806FFDA-4D4B-4AE7-9C75-9B3C91DD4437}" srcOrd="3" destOrd="0" parTransId="{241553A8-C8C5-47D8-9B70-E49DE8A19609}" sibTransId="{24B54528-802C-4EB0-88D0-622B3097688F}"/>
    <dgm:cxn modelId="{C9C6F32E-D1B3-4F4B-BFE5-9FFF44B14AF7}" type="presOf" srcId="{90953CF4-CB40-497C-8111-60EDBCA200A8}" destId="{FEC50FB0-9316-4843-9C0B-0971A0458240}" srcOrd="0" destOrd="0" presId="urn:microsoft.com/office/officeart/2005/8/layout/cycle4"/>
    <dgm:cxn modelId="{A764BBE3-3B4F-4012-A131-116DF268D95C}" type="presOf" srcId="{9EE08FFA-734B-402E-8D59-02318F8F58C9}" destId="{92B9E4A8-D870-4B45-BC40-A9DE60A66E5B}" srcOrd="1" destOrd="0" presId="urn:microsoft.com/office/officeart/2005/8/layout/cycle4"/>
    <dgm:cxn modelId="{E02F2525-0C20-4EC2-A2F1-879E9716CE4F}" type="presOf" srcId="{9EE08FFA-734B-402E-8D59-02318F8F58C9}" destId="{83FF7B90-ADF1-4DFB-A49A-03AE10D37AF8}" srcOrd="0" destOrd="0" presId="urn:microsoft.com/office/officeart/2005/8/layout/cycle4"/>
    <dgm:cxn modelId="{F9E9464D-63E0-43A7-99B8-C80F3AD908A9}" type="presOf" srcId="{20F8738A-4016-4576-A41C-8B0873ED575B}" destId="{7B4CEB09-3348-44B2-8B6B-95DCA717DCD9}" srcOrd="0" destOrd="0" presId="urn:microsoft.com/office/officeart/2005/8/layout/cycle4"/>
    <dgm:cxn modelId="{A680BB70-8597-4305-B7E2-5CCA0BC8A196}" type="presOf" srcId="{03EBA69C-6C6E-4919-B973-168758AEF636}" destId="{35386687-9A27-4BC8-9F0B-B87C13B50C18}" srcOrd="1" destOrd="0" presId="urn:microsoft.com/office/officeart/2005/8/layout/cycle4"/>
    <dgm:cxn modelId="{DDBAA9C7-05BA-460F-A90C-473A1AE513FB}" type="presOf" srcId="{F0468184-9AC7-485C-A5E8-F748A59CCFD6}" destId="{C7EA414A-3CA7-4E45-9EE0-3CFCCC5F3063}" srcOrd="0" destOrd="0" presId="urn:microsoft.com/office/officeart/2005/8/layout/cycle4"/>
    <dgm:cxn modelId="{5C5254E7-34DE-4944-A49A-A323F49F8926}" type="presOf" srcId="{03EBA69C-6C6E-4919-B973-168758AEF636}" destId="{954EEF58-4E56-4651-9750-8516F745FA48}" srcOrd="0" destOrd="0" presId="urn:microsoft.com/office/officeart/2005/8/layout/cycle4"/>
    <dgm:cxn modelId="{D4607451-10B5-446B-B4DB-6A84E3D6A48F}" srcId="{20F8738A-4016-4576-A41C-8B0873ED575B}" destId="{53F7B3D2-6C42-4813-ADE0-EEDC113FBDB5}" srcOrd="1" destOrd="0" parTransId="{52A08C9C-8AC5-4475-8D2D-7787462A39FE}" sibTransId="{01399F70-041D-4035-93CB-7EC78B3B8B68}"/>
    <dgm:cxn modelId="{CE127907-AA9E-43F8-BB61-733AB5BA1E27}" type="presParOf" srcId="{7B4CEB09-3348-44B2-8B6B-95DCA717DCD9}" destId="{ED2EB530-F90E-4C48-A75F-71CFC48B8FB0}" srcOrd="0" destOrd="0" presId="urn:microsoft.com/office/officeart/2005/8/layout/cycle4"/>
    <dgm:cxn modelId="{563A7146-B3DA-4496-8BE2-65F47BBFBDB1}" type="presParOf" srcId="{ED2EB530-F90E-4C48-A75F-71CFC48B8FB0}" destId="{81218FF6-3979-4F8E-9AC4-894C85F85D34}" srcOrd="0" destOrd="0" presId="urn:microsoft.com/office/officeart/2005/8/layout/cycle4"/>
    <dgm:cxn modelId="{952F32B4-072D-457F-998E-B97D00672417}" type="presParOf" srcId="{81218FF6-3979-4F8E-9AC4-894C85F85D34}" destId="{83FF7B90-ADF1-4DFB-A49A-03AE10D37AF8}" srcOrd="0" destOrd="0" presId="urn:microsoft.com/office/officeart/2005/8/layout/cycle4"/>
    <dgm:cxn modelId="{E79F0229-7859-48F6-8CAE-037DDE5EAFA1}" type="presParOf" srcId="{81218FF6-3979-4F8E-9AC4-894C85F85D34}" destId="{92B9E4A8-D870-4B45-BC40-A9DE60A66E5B}" srcOrd="1" destOrd="0" presId="urn:microsoft.com/office/officeart/2005/8/layout/cycle4"/>
    <dgm:cxn modelId="{AB3B045F-7E87-4B19-8E65-CC2D3D2203EE}" type="presParOf" srcId="{ED2EB530-F90E-4C48-A75F-71CFC48B8FB0}" destId="{019CE14C-9DD9-4572-847A-3EB9FABB1F57}" srcOrd="1" destOrd="0" presId="urn:microsoft.com/office/officeart/2005/8/layout/cycle4"/>
    <dgm:cxn modelId="{2207119E-A083-42E2-94F8-5DEB87AFC050}" type="presParOf" srcId="{019CE14C-9DD9-4572-847A-3EB9FABB1F57}" destId="{C7EA414A-3CA7-4E45-9EE0-3CFCCC5F3063}" srcOrd="0" destOrd="0" presId="urn:microsoft.com/office/officeart/2005/8/layout/cycle4"/>
    <dgm:cxn modelId="{EE717206-F46B-4F7A-88D2-8B7521DBF401}" type="presParOf" srcId="{019CE14C-9DD9-4572-847A-3EB9FABB1F57}" destId="{E73DEF73-4003-4547-B8A4-8F5EC73DE4B2}" srcOrd="1" destOrd="0" presId="urn:microsoft.com/office/officeart/2005/8/layout/cycle4"/>
    <dgm:cxn modelId="{7AF5F8F6-432D-424C-951A-B70ECB10D01C}" type="presParOf" srcId="{ED2EB530-F90E-4C48-A75F-71CFC48B8FB0}" destId="{9DC1FD1E-D407-4FAE-896A-8DE42968BB5E}" srcOrd="2" destOrd="0" presId="urn:microsoft.com/office/officeart/2005/8/layout/cycle4"/>
    <dgm:cxn modelId="{60F22C95-6410-42D8-AD78-AB86966A03F4}" type="presParOf" srcId="{9DC1FD1E-D407-4FAE-896A-8DE42968BB5E}" destId="{556FAE30-B9B2-4176-B526-E89602E22415}" srcOrd="0" destOrd="0" presId="urn:microsoft.com/office/officeart/2005/8/layout/cycle4"/>
    <dgm:cxn modelId="{06FEDAFE-C2F0-4F41-8960-8140F8359220}" type="presParOf" srcId="{9DC1FD1E-D407-4FAE-896A-8DE42968BB5E}" destId="{4C8DB364-8418-497F-8E92-E330A9AB9744}" srcOrd="1" destOrd="0" presId="urn:microsoft.com/office/officeart/2005/8/layout/cycle4"/>
    <dgm:cxn modelId="{7FBC70C0-A27A-43E6-97D2-CEDE159BA008}" type="presParOf" srcId="{ED2EB530-F90E-4C48-A75F-71CFC48B8FB0}" destId="{BD774375-60AB-4547-84F5-7D6AE781F8D6}" srcOrd="3" destOrd="0" presId="urn:microsoft.com/office/officeart/2005/8/layout/cycle4"/>
    <dgm:cxn modelId="{440C551C-237C-43D0-830D-665E74A078FA}" type="presParOf" srcId="{BD774375-60AB-4547-84F5-7D6AE781F8D6}" destId="{954EEF58-4E56-4651-9750-8516F745FA48}" srcOrd="0" destOrd="0" presId="urn:microsoft.com/office/officeart/2005/8/layout/cycle4"/>
    <dgm:cxn modelId="{5A459E6F-3B66-46E9-AA16-31302D8378E4}" type="presParOf" srcId="{BD774375-60AB-4547-84F5-7D6AE781F8D6}" destId="{35386687-9A27-4BC8-9F0B-B87C13B50C18}" srcOrd="1" destOrd="0" presId="urn:microsoft.com/office/officeart/2005/8/layout/cycle4"/>
    <dgm:cxn modelId="{279BA709-FE7D-4056-8F59-4DA75481CFC3}" type="presParOf" srcId="{ED2EB530-F90E-4C48-A75F-71CFC48B8FB0}" destId="{6BBE6ED6-5130-42AC-9760-5FCF09484A3E}" srcOrd="4" destOrd="0" presId="urn:microsoft.com/office/officeart/2005/8/layout/cycle4"/>
    <dgm:cxn modelId="{D63263AE-8967-49EB-883B-55E201EF949E}" type="presParOf" srcId="{7B4CEB09-3348-44B2-8B6B-95DCA717DCD9}" destId="{FA5A01F5-E668-4C62-A2B1-72374023AA3A}" srcOrd="1" destOrd="0" presId="urn:microsoft.com/office/officeart/2005/8/layout/cycle4"/>
    <dgm:cxn modelId="{093926FD-E6B7-42B5-9484-C91222DAC3FB}" type="presParOf" srcId="{FA5A01F5-E668-4C62-A2B1-72374023AA3A}" destId="{A934F598-3F66-40E6-B8A0-0499A68B8770}" srcOrd="0" destOrd="0" presId="urn:microsoft.com/office/officeart/2005/8/layout/cycle4"/>
    <dgm:cxn modelId="{B812B6DD-1B06-4D29-B9F7-3AF67184E314}" type="presParOf" srcId="{FA5A01F5-E668-4C62-A2B1-72374023AA3A}" destId="{81095BAA-0D64-4222-AA4A-FEF0FC53AA92}" srcOrd="1" destOrd="0" presId="urn:microsoft.com/office/officeart/2005/8/layout/cycle4"/>
    <dgm:cxn modelId="{0F2A1B2F-7775-4DA8-B204-FF28328CDEBC}" type="presParOf" srcId="{FA5A01F5-E668-4C62-A2B1-72374023AA3A}" destId="{FEC50FB0-9316-4843-9C0B-0971A0458240}" srcOrd="2" destOrd="0" presId="urn:microsoft.com/office/officeart/2005/8/layout/cycle4"/>
    <dgm:cxn modelId="{302BC677-4D22-431B-920E-AC77FE0A8A9B}" type="presParOf" srcId="{FA5A01F5-E668-4C62-A2B1-72374023AA3A}" destId="{25E154A2-FC94-4E5E-9983-038098ECF856}" srcOrd="3" destOrd="0" presId="urn:microsoft.com/office/officeart/2005/8/layout/cycle4"/>
    <dgm:cxn modelId="{A1A3D793-0A85-4C0C-BF71-65CEE5116439}" type="presParOf" srcId="{FA5A01F5-E668-4C62-A2B1-72374023AA3A}" destId="{CD33ED67-0395-49A5-81B3-F0F53BE6AEEB}" srcOrd="4" destOrd="0" presId="urn:microsoft.com/office/officeart/2005/8/layout/cycle4"/>
    <dgm:cxn modelId="{DAED971A-BD8C-44C6-BB1A-105C9DB61423}" type="presParOf" srcId="{7B4CEB09-3348-44B2-8B6B-95DCA717DCD9}" destId="{FC8F2523-D297-48C3-A3B0-87A7958E98F1}" srcOrd="2" destOrd="0" presId="urn:microsoft.com/office/officeart/2005/8/layout/cycle4"/>
    <dgm:cxn modelId="{0AC260E5-8939-4875-9EDD-CE84E167FD40}" type="presParOf" srcId="{7B4CEB09-3348-44B2-8B6B-95DCA717DCD9}" destId="{C3AF72BB-69ED-4A90-8334-C9D6694512A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FAE30-B9B2-4176-B526-E89602E22415}">
      <dsp:nvSpPr>
        <dsp:cNvPr id="0" name=""/>
        <dsp:cNvSpPr/>
      </dsp:nvSpPr>
      <dsp:spPr>
        <a:xfrm>
          <a:off x="4648192" y="3499818"/>
          <a:ext cx="2542515" cy="1646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71351"/>
              <a:satOff val="7464"/>
              <a:lumOff val="-358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SG" sz="1900" kern="1200" dirty="0" smtClean="0"/>
            <a:t>Implement QA plan/system</a:t>
          </a:r>
          <a:endParaRPr lang="en-SG" sz="1900" kern="1200" dirty="0"/>
        </a:p>
      </dsp:txBody>
      <dsp:txXfrm>
        <a:off x="5447126" y="3947740"/>
        <a:ext cx="1707402" cy="1162872"/>
      </dsp:txXfrm>
    </dsp:sp>
    <dsp:sp modelId="{954EEF58-4E56-4651-9750-8516F745FA48}">
      <dsp:nvSpPr>
        <dsp:cNvPr id="0" name=""/>
        <dsp:cNvSpPr/>
      </dsp:nvSpPr>
      <dsp:spPr>
        <a:xfrm>
          <a:off x="499878" y="3499818"/>
          <a:ext cx="2542515" cy="1646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257026"/>
              <a:satOff val="11196"/>
              <a:lumOff val="-5372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SG" sz="1900" kern="1200" dirty="0" smtClean="0"/>
            <a:t>Monitor and evaluate QA plan/system</a:t>
          </a:r>
          <a:endParaRPr lang="en-SG" sz="1900" kern="1200" dirty="0"/>
        </a:p>
      </dsp:txBody>
      <dsp:txXfrm>
        <a:off x="536057" y="3947740"/>
        <a:ext cx="1707402" cy="1162872"/>
      </dsp:txXfrm>
    </dsp:sp>
    <dsp:sp modelId="{C7EA414A-3CA7-4E45-9EE0-3CFCCC5F3063}">
      <dsp:nvSpPr>
        <dsp:cNvPr id="0" name=""/>
        <dsp:cNvSpPr/>
      </dsp:nvSpPr>
      <dsp:spPr>
        <a:xfrm>
          <a:off x="4648192" y="0"/>
          <a:ext cx="2542515" cy="1646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085675"/>
              <a:satOff val="3732"/>
              <a:lumOff val="-1790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SG" sz="1900" kern="1200" dirty="0" smtClean="0"/>
            <a:t>Establish QA plan/system</a:t>
          </a:r>
          <a:endParaRPr lang="en-SG" sz="1900" kern="1200" dirty="0"/>
        </a:p>
      </dsp:txBody>
      <dsp:txXfrm>
        <a:off x="5447126" y="36179"/>
        <a:ext cx="1707402" cy="1162872"/>
      </dsp:txXfrm>
    </dsp:sp>
    <dsp:sp modelId="{83FF7B90-ADF1-4DFB-A49A-03AE10D37AF8}">
      <dsp:nvSpPr>
        <dsp:cNvPr id="0" name=""/>
        <dsp:cNvSpPr/>
      </dsp:nvSpPr>
      <dsp:spPr>
        <a:xfrm>
          <a:off x="499878" y="0"/>
          <a:ext cx="2542515" cy="1646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SG" sz="1900" kern="1200" dirty="0" smtClean="0"/>
            <a:t>Improve QA plan/system</a:t>
          </a:r>
          <a:endParaRPr lang="en-SG" sz="1900" kern="1200" dirty="0"/>
        </a:p>
      </dsp:txBody>
      <dsp:txXfrm>
        <a:off x="536057" y="36179"/>
        <a:ext cx="1707402" cy="1162872"/>
      </dsp:txXfrm>
    </dsp:sp>
    <dsp:sp modelId="{A934F598-3F66-40E6-B8A0-0499A68B8770}">
      <dsp:nvSpPr>
        <dsp:cNvPr id="0" name=""/>
        <dsp:cNvSpPr/>
      </dsp:nvSpPr>
      <dsp:spPr>
        <a:xfrm>
          <a:off x="1565264" y="293367"/>
          <a:ext cx="2228560" cy="2228560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3100" kern="1200" dirty="0" smtClean="0"/>
            <a:t>Act</a:t>
          </a:r>
          <a:endParaRPr lang="en-SG" sz="3100" kern="1200" dirty="0"/>
        </a:p>
      </dsp:txBody>
      <dsp:txXfrm>
        <a:off x="2217994" y="946097"/>
        <a:ext cx="1575830" cy="1575830"/>
      </dsp:txXfrm>
    </dsp:sp>
    <dsp:sp modelId="{81095BAA-0D64-4222-AA4A-FEF0FC53AA92}">
      <dsp:nvSpPr>
        <dsp:cNvPr id="0" name=""/>
        <dsp:cNvSpPr/>
      </dsp:nvSpPr>
      <dsp:spPr>
        <a:xfrm rot="5400000">
          <a:off x="3896760" y="293367"/>
          <a:ext cx="2228560" cy="2228560"/>
        </a:xfrm>
        <a:prstGeom prst="pieWedge">
          <a:avLst/>
        </a:prstGeom>
        <a:gradFill rotWithShape="0">
          <a:gsLst>
            <a:gs pos="0">
              <a:schemeClr val="accent5">
                <a:hueOff val="1085675"/>
                <a:satOff val="3732"/>
                <a:lumOff val="-17909"/>
                <a:alphaOff val="0"/>
                <a:shade val="51000"/>
                <a:satMod val="130000"/>
              </a:schemeClr>
            </a:gs>
            <a:gs pos="80000">
              <a:schemeClr val="accent5">
                <a:hueOff val="1085675"/>
                <a:satOff val="3732"/>
                <a:lumOff val="-17909"/>
                <a:alphaOff val="0"/>
                <a:shade val="93000"/>
                <a:satMod val="130000"/>
              </a:schemeClr>
            </a:gs>
            <a:gs pos="100000">
              <a:schemeClr val="accent5">
                <a:hueOff val="1085675"/>
                <a:satOff val="3732"/>
                <a:lumOff val="-179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3100" kern="1200" dirty="0" smtClean="0"/>
            <a:t>Plan</a:t>
          </a:r>
          <a:endParaRPr lang="en-SG" sz="3100" kern="1200" dirty="0"/>
        </a:p>
      </dsp:txBody>
      <dsp:txXfrm rot="-5400000">
        <a:off x="3896760" y="946097"/>
        <a:ext cx="1575830" cy="1575830"/>
      </dsp:txXfrm>
    </dsp:sp>
    <dsp:sp modelId="{FEC50FB0-9316-4843-9C0B-0971A0458240}">
      <dsp:nvSpPr>
        <dsp:cNvPr id="0" name=""/>
        <dsp:cNvSpPr/>
      </dsp:nvSpPr>
      <dsp:spPr>
        <a:xfrm rot="10800000">
          <a:off x="3896760" y="2624863"/>
          <a:ext cx="2228560" cy="2228560"/>
        </a:xfrm>
        <a:prstGeom prst="pieWedge">
          <a:avLst/>
        </a:prstGeom>
        <a:gradFill rotWithShape="0">
          <a:gsLst>
            <a:gs pos="0">
              <a:schemeClr val="accent5">
                <a:hueOff val="2171351"/>
                <a:satOff val="7464"/>
                <a:lumOff val="-35817"/>
                <a:alphaOff val="0"/>
                <a:shade val="51000"/>
                <a:satMod val="130000"/>
              </a:schemeClr>
            </a:gs>
            <a:gs pos="80000">
              <a:schemeClr val="accent5">
                <a:hueOff val="2171351"/>
                <a:satOff val="7464"/>
                <a:lumOff val="-35817"/>
                <a:alphaOff val="0"/>
                <a:shade val="93000"/>
                <a:satMod val="130000"/>
              </a:schemeClr>
            </a:gs>
            <a:gs pos="100000">
              <a:schemeClr val="accent5">
                <a:hueOff val="2171351"/>
                <a:satOff val="7464"/>
                <a:lumOff val="-358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3100" kern="1200" dirty="0" smtClean="0"/>
            <a:t>Do</a:t>
          </a:r>
          <a:endParaRPr lang="en-SG" sz="3100" kern="1200" dirty="0"/>
        </a:p>
      </dsp:txBody>
      <dsp:txXfrm rot="10800000">
        <a:off x="3896760" y="2624863"/>
        <a:ext cx="1575830" cy="1575830"/>
      </dsp:txXfrm>
    </dsp:sp>
    <dsp:sp modelId="{25E154A2-FC94-4E5E-9983-038098ECF856}">
      <dsp:nvSpPr>
        <dsp:cNvPr id="0" name=""/>
        <dsp:cNvSpPr/>
      </dsp:nvSpPr>
      <dsp:spPr>
        <a:xfrm rot="16200000">
          <a:off x="1565264" y="2624863"/>
          <a:ext cx="2228560" cy="2228560"/>
        </a:xfrm>
        <a:prstGeom prst="pieWedge">
          <a:avLst/>
        </a:prstGeom>
        <a:gradFill rotWithShape="0">
          <a:gsLst>
            <a:gs pos="0">
              <a:schemeClr val="accent5">
                <a:hueOff val="3257026"/>
                <a:satOff val="11196"/>
                <a:lumOff val="-53726"/>
                <a:alphaOff val="0"/>
                <a:shade val="51000"/>
                <a:satMod val="130000"/>
              </a:schemeClr>
            </a:gs>
            <a:gs pos="80000">
              <a:schemeClr val="accent5">
                <a:hueOff val="3257026"/>
                <a:satOff val="11196"/>
                <a:lumOff val="-53726"/>
                <a:alphaOff val="0"/>
                <a:shade val="93000"/>
                <a:satMod val="130000"/>
              </a:schemeClr>
            </a:gs>
            <a:gs pos="100000">
              <a:schemeClr val="accent5">
                <a:hueOff val="3257026"/>
                <a:satOff val="11196"/>
                <a:lumOff val="-53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SG" sz="3100" kern="1200" dirty="0" smtClean="0"/>
            <a:t>Check</a:t>
          </a:r>
          <a:endParaRPr lang="en-SG" sz="3100" kern="1200" dirty="0"/>
        </a:p>
      </dsp:txBody>
      <dsp:txXfrm rot="5400000">
        <a:off x="2217994" y="2624863"/>
        <a:ext cx="1575830" cy="1575830"/>
      </dsp:txXfrm>
    </dsp:sp>
    <dsp:sp modelId="{FC8F2523-D297-48C3-A3B0-87A7958E98F1}">
      <dsp:nvSpPr>
        <dsp:cNvPr id="0" name=""/>
        <dsp:cNvSpPr/>
      </dsp:nvSpPr>
      <dsp:spPr>
        <a:xfrm>
          <a:off x="3460570" y="2110184"/>
          <a:ext cx="769445" cy="669082"/>
        </a:xfrm>
        <a:prstGeom prst="circular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C3AF72BB-69ED-4A90-8334-C9D6694512A4}">
      <dsp:nvSpPr>
        <dsp:cNvPr id="0" name=""/>
        <dsp:cNvSpPr/>
      </dsp:nvSpPr>
      <dsp:spPr>
        <a:xfrm rot="10800000">
          <a:off x="3460570" y="2367524"/>
          <a:ext cx="769445" cy="669082"/>
        </a:xfrm>
        <a:prstGeom prst="circular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0.86376</cdr:x>
      <cdr:y>0.52379</cdr:y>
    </cdr:from>
    <cdr:to>
      <cdr:x>0.97518</cdr:x>
      <cdr:y>0.61489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91143" y="2300503"/>
          <a:ext cx="940526" cy="400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SG" sz="2400" b="1" dirty="0" smtClean="0">
              <a:solidFill>
                <a:srgbClr val="FF0000"/>
              </a:solidFill>
            </a:rPr>
            <a:t>75%</a:t>
          </a:r>
          <a:endParaRPr lang="en-SG" sz="2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0.29621</cdr:x>
      <cdr:y>0.72329</cdr:y>
    </cdr:from>
    <cdr:to>
      <cdr:x>0.40764</cdr:x>
      <cdr:y>0.81439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500395" y="3176676"/>
          <a:ext cx="940526" cy="4001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SG" sz="2400" b="1" dirty="0" smtClean="0">
              <a:solidFill>
                <a:srgbClr val="FF0000"/>
              </a:solidFill>
            </a:rPr>
            <a:t>69%</a:t>
          </a:r>
          <a:endParaRPr lang="en-SG" sz="2400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7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7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47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6751A49-4DD8-4C5E-8010-EFCC98020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04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9853E7F-3B18-40CA-97BD-6CFF54CAE2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85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853E7F-3B18-40CA-97BD-6CFF54CAE2B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989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10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950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11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59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12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411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13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564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14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33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15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17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16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7686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B22D8FA-5588-480F-A264-8A391193DC06}" type="slidenum">
              <a:rPr lang="en-SG" altLang="en-US" smtClean="0"/>
              <a:pPr>
                <a:spcBef>
                  <a:spcPct val="0"/>
                </a:spcBef>
              </a:pPr>
              <a:t>20</a:t>
            </a:fld>
            <a:endParaRPr lang="en-SG" altLang="en-US" smtClean="0"/>
          </a:p>
        </p:txBody>
      </p:sp>
    </p:spTree>
    <p:extLst>
      <p:ext uri="{BB962C8B-B14F-4D97-AF65-F5344CB8AC3E}">
        <p14:creationId xmlns:p14="http://schemas.microsoft.com/office/powerpoint/2010/main" val="1659961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BF3BA5-A60A-4277-8F04-B2651F6F2F53}" type="slidenum">
              <a:rPr lang="en-SG" altLang="en-US" smtClean="0"/>
              <a:pPr>
                <a:spcBef>
                  <a:spcPct val="0"/>
                </a:spcBef>
              </a:pPr>
              <a:t>21</a:t>
            </a:fld>
            <a:endParaRPr lang="en-SG" altLang="en-US" smtClean="0"/>
          </a:p>
        </p:txBody>
      </p:sp>
    </p:spTree>
    <p:extLst>
      <p:ext uri="{BB962C8B-B14F-4D97-AF65-F5344CB8AC3E}">
        <p14:creationId xmlns:p14="http://schemas.microsoft.com/office/powerpoint/2010/main" val="35135145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2B8AE5-8FE9-44FD-BAB0-A71C1BC03D89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803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853E7F-3B18-40CA-97BD-6CFF54CAE2B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7221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2B8AE5-8FE9-44FD-BAB0-A71C1BC03D89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270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SG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0F4C724-6F25-4CD6-B40E-F32D40C7E40D}" type="slidenum">
              <a:rPr lang="en-SG" altLang="en-US" sz="1200" smtClean="0">
                <a:solidFill>
                  <a:schemeClr val="tx1"/>
                </a:solidFill>
              </a:rPr>
              <a:pPr/>
              <a:t>29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34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SG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0DB787D-7DE5-459A-94D4-33DC7F6A4E80}" type="slidenum">
              <a:rPr lang="en-SG" altLang="en-US" sz="1200" smtClean="0">
                <a:solidFill>
                  <a:schemeClr val="tx1"/>
                </a:solidFill>
              </a:rPr>
              <a:pPr/>
              <a:t>30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0860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31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39059897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32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3046057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33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33160158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34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42649020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766415-48CA-4C82-B478-7583322F3122}" type="slidenum">
              <a:rPr lang="en-US" altLang="en-US" smtClean="0"/>
              <a:pPr>
                <a:spcBef>
                  <a:spcPct val="0"/>
                </a:spcBef>
              </a:pPr>
              <a:t>36</a:t>
            </a:fld>
            <a:endParaRPr lang="en-US" alt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0961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39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8126063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40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951370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853E7F-3B18-40CA-97BD-6CFF54CAE2B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5230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41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540749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448D1-3AAF-4D5A-B715-7CC699E54248}" type="slidenum">
              <a:rPr lang="en-SG" altLang="en-US" smtClean="0"/>
              <a:pPr/>
              <a:t>42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449675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4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01016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5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88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6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70295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7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9147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8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85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724400"/>
            <a:ext cx="5486400" cy="4868863"/>
          </a:xfrm>
        </p:spPr>
        <p:txBody>
          <a:bodyPr/>
          <a:lstStyle/>
          <a:p>
            <a:pPr>
              <a:defRPr/>
            </a:pPr>
            <a:endParaRPr lang="en-SG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4113DD0-80EE-44E1-81CA-5025230BCD61}" type="slidenum">
              <a:rPr lang="en-SG" altLang="en-US" sz="1200" smtClean="0">
                <a:solidFill>
                  <a:schemeClr val="tx1"/>
                </a:solidFill>
              </a:rPr>
              <a:pPr/>
              <a:t>9</a:t>
            </a:fld>
            <a:endParaRPr lang="en-SG" altLang="en-US" sz="12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2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19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10F67-C954-4851-B702-3E14DA60FA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AA018-535F-44BC-8567-0C8F11A71E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D2A95-0954-4B42-B617-EE047E4C78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B2C0D-8EEC-4DEB-9CDE-F6498D447A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6537278"/>
            <a:ext cx="9144000" cy="320722"/>
          </a:xfrm>
          <a:prstGeom prst="rect">
            <a:avLst/>
          </a:prstGeom>
          <a:solidFill>
            <a:srgbClr val="0033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B0D7-1F99-47B0-9E4B-A48F9D2F87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5663821" y="6537278"/>
            <a:ext cx="3207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johnsonongcb@gmail.com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0964" y="6532760"/>
            <a:ext cx="3207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©Education Quality International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BCC0B-EAEF-46AC-8429-021B3F1A02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C9A60-D993-461F-9274-9D4A318DC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CA456-9221-4354-9103-645F7D9BC1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1F4BB-CB2F-47C7-9A16-99A7B9000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DA20A-D204-458C-88B6-6F53C6294F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0AB91-D834-4F64-BD07-B66CB77E78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FAF61-9CA7-417E-ACA0-7C4FDBA7F6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4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4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4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32175" y="6607175"/>
            <a:ext cx="21336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4CFADD7-8903-497C-8099-7E4EC14F0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einbuch.wordpress.com/2016/07/23/towards-the-4th-generation-university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et.org/global-presence/mutual-recognition-agreements/engineering-washington-accord/" TargetMode="External"/><Relationship Id="rId7" Type="http://schemas.openxmlformats.org/officeDocument/2006/relationships/image" Target="../media/image14.png"/><Relationship Id="rId2" Type="http://schemas.openxmlformats.org/officeDocument/2006/relationships/hyperlink" Target="http://www.abet.org/global-presence/mutual-recognition-agreements/engineering-bilateral-engineers-canad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et.org/global-presence/mutual-recognition-agreements/engineering-technician-dublin-accord/" TargetMode="External"/><Relationship Id="rId5" Type="http://schemas.openxmlformats.org/officeDocument/2006/relationships/hyperlink" Target="http://www.abet.org/global-presence/mutual-recognition-agreements/engineering-technology-sydney-accord/" TargetMode="External"/><Relationship Id="rId4" Type="http://schemas.openxmlformats.org/officeDocument/2006/relationships/hyperlink" Target="http://www.abet.org/global-presence/mutual-recognition-agreements/computing-seoul-accord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8.jpeg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hefce.ac.uk/wp-content/uploads/2014/11/Ministry_Education_approved_TNE_programmes_partner_country.gi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2634062"/>
            <a:ext cx="9144000" cy="19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SG" sz="3600" b="1" dirty="0" smtClean="0">
                <a:solidFill>
                  <a:srgbClr val="0033CC"/>
                </a:solidFill>
              </a:rPr>
              <a:t>Trends in Higher Education Accreditation</a:t>
            </a:r>
            <a:endParaRPr lang="en-SG" sz="3600" dirty="0">
              <a:solidFill>
                <a:srgbClr val="0033CC"/>
              </a:solidFill>
            </a:endParaRPr>
          </a:p>
          <a:p>
            <a:r>
              <a:rPr lang="en-SG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25054" y="5232362"/>
            <a:ext cx="7823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Johnson Ong Chee Bin </a:t>
            </a:r>
            <a:br>
              <a:rPr lang="en-US" sz="24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AUN-QA Expert</a:t>
            </a:r>
            <a:br>
              <a:rPr lang="en-US" sz="24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Principal Consultant (</a:t>
            </a:r>
            <a:r>
              <a:rPr lang="en-US" sz="2400" dirty="0" err="1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eqi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7090" y="3976374"/>
            <a:ext cx="8719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dirty="0" smtClean="0"/>
              <a:t>BAN-PT Annual Meeting</a:t>
            </a:r>
            <a:endParaRPr lang="en-SG" sz="2800" dirty="0"/>
          </a:p>
          <a:p>
            <a:pPr algn="ctr"/>
            <a:r>
              <a:rPr lang="en-SG" sz="2800" b="1" dirty="0" smtClean="0"/>
              <a:t>9 December 2016 </a:t>
            </a:r>
            <a:endParaRPr lang="en-SG" sz="2800" dirty="0"/>
          </a:p>
        </p:txBody>
      </p:sp>
      <p:pic>
        <p:nvPicPr>
          <p:cNvPr id="1026" name="Picture 2" descr="http://seeklogo.com/images/B/ban-pt-logo-81A3D3B238-seeklogo.co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946" y="191135"/>
            <a:ext cx="2866300" cy="246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18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8319" y="161062"/>
            <a:ext cx="7632847" cy="1251379"/>
            <a:chOff x="558319" y="161062"/>
            <a:chExt cx="7632847" cy="1251379"/>
          </a:xfrm>
        </p:grpSpPr>
        <p:sp>
          <p:nvSpPr>
            <p:cNvPr id="10" name="Freeform 9"/>
            <p:cNvSpPr/>
            <p:nvPr/>
          </p:nvSpPr>
          <p:spPr>
            <a:xfrm>
              <a:off x="3306144" y="2057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lnRef>
            <a:fillRef idx="1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SG" sz="2000" kern="1200" dirty="0" smtClean="0"/>
                <a:t>Tertiary education </a:t>
              </a:r>
              <a:r>
                <a:rPr lang="en-US" sz="2000" kern="1200" dirty="0" smtClean="0"/>
                <a:t>enrolments</a:t>
              </a:r>
              <a:endParaRPr lang="en-SG" sz="20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SG" sz="2000" kern="1200" dirty="0" smtClean="0"/>
                <a:t>Private higher education 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Demand of academic profession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58319" y="161062"/>
              <a:ext cx="2747825" cy="1251379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628513"/>
                <a:satOff val="5598"/>
                <a:lumOff val="-26863"/>
                <a:alphaOff val="0"/>
              </a:schemeClr>
            </a:fillRef>
            <a:effectRef idx="2">
              <a:schemeClr val="accent5">
                <a:hueOff val="1628513"/>
                <a:satOff val="5598"/>
                <a:lumOff val="-268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err="1" smtClean="0"/>
                <a:t>Massification</a:t>
              </a:r>
              <a:endParaRPr lang="en-SG" sz="2400" kern="1200" dirty="0"/>
            </a:p>
          </p:txBody>
        </p:sp>
        <p:sp>
          <p:nvSpPr>
            <p:cNvPr id="13" name="Up Arrow 12"/>
            <p:cNvSpPr>
              <a:spLocks noChangeArrowheads="1"/>
            </p:cNvSpPr>
            <p:nvPr/>
          </p:nvSpPr>
          <p:spPr bwMode="auto">
            <a:xfrm>
              <a:off x="7281456" y="317675"/>
              <a:ext cx="720725" cy="649288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4" name="Freeform 3"/>
          <p:cNvSpPr/>
          <p:nvPr/>
        </p:nvSpPr>
        <p:spPr>
          <a:xfrm>
            <a:off x="1556316" y="1695050"/>
            <a:ext cx="1740613" cy="1740613"/>
          </a:xfrm>
          <a:custGeom>
            <a:avLst/>
            <a:gdLst>
              <a:gd name="connsiteX0" fmla="*/ 0 w 1740613"/>
              <a:gd name="connsiteY0" fmla="*/ 870307 h 1740613"/>
              <a:gd name="connsiteX1" fmla="*/ 870307 w 1740613"/>
              <a:gd name="connsiteY1" fmla="*/ 0 h 1740613"/>
              <a:gd name="connsiteX2" fmla="*/ 1740614 w 1740613"/>
              <a:gd name="connsiteY2" fmla="*/ 870307 h 1740613"/>
              <a:gd name="connsiteX3" fmla="*/ 870307 w 1740613"/>
              <a:gd name="connsiteY3" fmla="*/ 1740614 h 1740613"/>
              <a:gd name="connsiteX4" fmla="*/ 0 w 1740613"/>
              <a:gd name="connsiteY4" fmla="*/ 870307 h 174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0613" h="1740613">
                <a:moveTo>
                  <a:pt x="0" y="870307"/>
                </a:moveTo>
                <a:cubicBezTo>
                  <a:pt x="0" y="389650"/>
                  <a:pt x="389650" y="0"/>
                  <a:pt x="870307" y="0"/>
                </a:cubicBezTo>
                <a:cubicBezTo>
                  <a:pt x="1350964" y="0"/>
                  <a:pt x="1740614" y="389650"/>
                  <a:pt x="1740614" y="870307"/>
                </a:cubicBezTo>
                <a:cubicBezTo>
                  <a:pt x="1740614" y="1350964"/>
                  <a:pt x="1350964" y="1740614"/>
                  <a:pt x="870307" y="1740614"/>
                </a:cubicBezTo>
                <a:cubicBezTo>
                  <a:pt x="389650" y="1740614"/>
                  <a:pt x="0" y="1350964"/>
                  <a:pt x="0" y="870307"/>
                </a:cubicBez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0307" tIns="280307" rIns="280307" bIns="280307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000" kern="1200" dirty="0" smtClean="0"/>
              <a:t>Increased Enrolment</a:t>
            </a:r>
            <a:endParaRPr lang="en-SG" sz="2000" kern="1200" dirty="0"/>
          </a:p>
        </p:txBody>
      </p:sp>
      <p:sp>
        <p:nvSpPr>
          <p:cNvPr id="5" name="Freeform 4"/>
          <p:cNvSpPr/>
          <p:nvPr/>
        </p:nvSpPr>
        <p:spPr>
          <a:xfrm>
            <a:off x="1921845" y="3577001"/>
            <a:ext cx="1009555" cy="1009555"/>
          </a:xfrm>
          <a:custGeom>
            <a:avLst/>
            <a:gdLst>
              <a:gd name="connsiteX0" fmla="*/ 133817 w 1009555"/>
              <a:gd name="connsiteY0" fmla="*/ 386054 h 1009555"/>
              <a:gd name="connsiteX1" fmla="*/ 386054 w 1009555"/>
              <a:gd name="connsiteY1" fmla="*/ 386054 h 1009555"/>
              <a:gd name="connsiteX2" fmla="*/ 386054 w 1009555"/>
              <a:gd name="connsiteY2" fmla="*/ 133817 h 1009555"/>
              <a:gd name="connsiteX3" fmla="*/ 623501 w 1009555"/>
              <a:gd name="connsiteY3" fmla="*/ 133817 h 1009555"/>
              <a:gd name="connsiteX4" fmla="*/ 623501 w 1009555"/>
              <a:gd name="connsiteY4" fmla="*/ 386054 h 1009555"/>
              <a:gd name="connsiteX5" fmla="*/ 875738 w 1009555"/>
              <a:gd name="connsiteY5" fmla="*/ 386054 h 1009555"/>
              <a:gd name="connsiteX6" fmla="*/ 875738 w 1009555"/>
              <a:gd name="connsiteY6" fmla="*/ 623501 h 1009555"/>
              <a:gd name="connsiteX7" fmla="*/ 623501 w 1009555"/>
              <a:gd name="connsiteY7" fmla="*/ 623501 h 1009555"/>
              <a:gd name="connsiteX8" fmla="*/ 623501 w 1009555"/>
              <a:gd name="connsiteY8" fmla="*/ 875738 h 1009555"/>
              <a:gd name="connsiteX9" fmla="*/ 386054 w 1009555"/>
              <a:gd name="connsiteY9" fmla="*/ 875738 h 1009555"/>
              <a:gd name="connsiteX10" fmla="*/ 386054 w 1009555"/>
              <a:gd name="connsiteY10" fmla="*/ 623501 h 1009555"/>
              <a:gd name="connsiteX11" fmla="*/ 133817 w 1009555"/>
              <a:gd name="connsiteY11" fmla="*/ 623501 h 1009555"/>
              <a:gd name="connsiteX12" fmla="*/ 133817 w 1009555"/>
              <a:gd name="connsiteY12" fmla="*/ 386054 h 100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09555" h="1009555">
                <a:moveTo>
                  <a:pt x="133817" y="386054"/>
                </a:moveTo>
                <a:lnTo>
                  <a:pt x="386054" y="386054"/>
                </a:lnTo>
                <a:lnTo>
                  <a:pt x="386054" y="133817"/>
                </a:lnTo>
                <a:lnTo>
                  <a:pt x="623501" y="133817"/>
                </a:lnTo>
                <a:lnTo>
                  <a:pt x="623501" y="386054"/>
                </a:lnTo>
                <a:lnTo>
                  <a:pt x="875738" y="386054"/>
                </a:lnTo>
                <a:lnTo>
                  <a:pt x="875738" y="623501"/>
                </a:lnTo>
                <a:lnTo>
                  <a:pt x="623501" y="623501"/>
                </a:lnTo>
                <a:lnTo>
                  <a:pt x="623501" y="875738"/>
                </a:lnTo>
                <a:lnTo>
                  <a:pt x="386054" y="875738"/>
                </a:lnTo>
                <a:lnTo>
                  <a:pt x="386054" y="623501"/>
                </a:lnTo>
                <a:lnTo>
                  <a:pt x="133817" y="623501"/>
                </a:lnTo>
                <a:lnTo>
                  <a:pt x="133817" y="386054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3817" tIns="386054" rIns="133817" bIns="386054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SG" sz="1600" kern="1200"/>
          </a:p>
        </p:txBody>
      </p:sp>
      <p:sp>
        <p:nvSpPr>
          <p:cNvPr id="6" name="Freeform 5"/>
          <p:cNvSpPr/>
          <p:nvPr/>
        </p:nvSpPr>
        <p:spPr>
          <a:xfrm>
            <a:off x="1556316" y="4727895"/>
            <a:ext cx="1740613" cy="1740613"/>
          </a:xfrm>
          <a:custGeom>
            <a:avLst/>
            <a:gdLst>
              <a:gd name="connsiteX0" fmla="*/ 0 w 1740613"/>
              <a:gd name="connsiteY0" fmla="*/ 870307 h 1740613"/>
              <a:gd name="connsiteX1" fmla="*/ 870307 w 1740613"/>
              <a:gd name="connsiteY1" fmla="*/ 0 h 1740613"/>
              <a:gd name="connsiteX2" fmla="*/ 1740614 w 1740613"/>
              <a:gd name="connsiteY2" fmla="*/ 870307 h 1740613"/>
              <a:gd name="connsiteX3" fmla="*/ 870307 w 1740613"/>
              <a:gd name="connsiteY3" fmla="*/ 1740614 h 1740613"/>
              <a:gd name="connsiteX4" fmla="*/ 0 w 1740613"/>
              <a:gd name="connsiteY4" fmla="*/ 870307 h 174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0613" h="1740613">
                <a:moveTo>
                  <a:pt x="0" y="870307"/>
                </a:moveTo>
                <a:cubicBezTo>
                  <a:pt x="0" y="389650"/>
                  <a:pt x="389650" y="0"/>
                  <a:pt x="870307" y="0"/>
                </a:cubicBezTo>
                <a:cubicBezTo>
                  <a:pt x="1350964" y="0"/>
                  <a:pt x="1740614" y="389650"/>
                  <a:pt x="1740614" y="870307"/>
                </a:cubicBezTo>
                <a:cubicBezTo>
                  <a:pt x="1740614" y="1350964"/>
                  <a:pt x="1350964" y="1740614"/>
                  <a:pt x="870307" y="1740614"/>
                </a:cubicBezTo>
                <a:cubicBezTo>
                  <a:pt x="389650" y="1740614"/>
                  <a:pt x="0" y="1350964"/>
                  <a:pt x="0" y="870307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0307" tIns="280307" rIns="280307" bIns="280307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000" kern="1200" dirty="0" smtClean="0"/>
              <a:t>Increased Private Education</a:t>
            </a:r>
            <a:endParaRPr lang="en-SG" sz="2000" kern="1200" dirty="0"/>
          </a:p>
        </p:txBody>
      </p:sp>
      <p:sp>
        <p:nvSpPr>
          <p:cNvPr id="7" name="Freeform 6"/>
          <p:cNvSpPr/>
          <p:nvPr/>
        </p:nvSpPr>
        <p:spPr>
          <a:xfrm>
            <a:off x="3558021" y="3758025"/>
            <a:ext cx="553515" cy="647508"/>
          </a:xfrm>
          <a:custGeom>
            <a:avLst/>
            <a:gdLst>
              <a:gd name="connsiteX0" fmla="*/ 0 w 553515"/>
              <a:gd name="connsiteY0" fmla="*/ 129502 h 647508"/>
              <a:gd name="connsiteX1" fmla="*/ 276758 w 553515"/>
              <a:gd name="connsiteY1" fmla="*/ 129502 h 647508"/>
              <a:gd name="connsiteX2" fmla="*/ 276758 w 553515"/>
              <a:gd name="connsiteY2" fmla="*/ 0 h 647508"/>
              <a:gd name="connsiteX3" fmla="*/ 553515 w 553515"/>
              <a:gd name="connsiteY3" fmla="*/ 323754 h 647508"/>
              <a:gd name="connsiteX4" fmla="*/ 276758 w 553515"/>
              <a:gd name="connsiteY4" fmla="*/ 647508 h 647508"/>
              <a:gd name="connsiteX5" fmla="*/ 276758 w 553515"/>
              <a:gd name="connsiteY5" fmla="*/ 518006 h 647508"/>
              <a:gd name="connsiteX6" fmla="*/ 0 w 553515"/>
              <a:gd name="connsiteY6" fmla="*/ 518006 h 647508"/>
              <a:gd name="connsiteX7" fmla="*/ 0 w 553515"/>
              <a:gd name="connsiteY7" fmla="*/ 129502 h 64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3515" h="647508">
                <a:moveTo>
                  <a:pt x="0" y="129502"/>
                </a:moveTo>
                <a:lnTo>
                  <a:pt x="276758" y="129502"/>
                </a:lnTo>
                <a:lnTo>
                  <a:pt x="276758" y="0"/>
                </a:lnTo>
                <a:lnTo>
                  <a:pt x="553515" y="323754"/>
                </a:lnTo>
                <a:lnTo>
                  <a:pt x="276758" y="647508"/>
                </a:lnTo>
                <a:lnTo>
                  <a:pt x="276758" y="518006"/>
                </a:lnTo>
                <a:lnTo>
                  <a:pt x="0" y="518006"/>
                </a:lnTo>
                <a:lnTo>
                  <a:pt x="0" y="129502"/>
                </a:lnTo>
                <a:close/>
              </a:path>
            </a:pathLst>
          </a:custGeom>
          <a:solidFill>
            <a:schemeClr val="tx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9502" rIns="166054" bIns="12950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SG" sz="1600" kern="1200"/>
          </a:p>
        </p:txBody>
      </p:sp>
      <p:sp>
        <p:nvSpPr>
          <p:cNvPr id="8" name="Freeform 7"/>
          <p:cNvSpPr/>
          <p:nvPr/>
        </p:nvSpPr>
        <p:spPr>
          <a:xfrm>
            <a:off x="4341297" y="2341166"/>
            <a:ext cx="3481226" cy="3481226"/>
          </a:xfrm>
          <a:custGeom>
            <a:avLst/>
            <a:gdLst>
              <a:gd name="connsiteX0" fmla="*/ 0 w 3481226"/>
              <a:gd name="connsiteY0" fmla="*/ 1740613 h 3481226"/>
              <a:gd name="connsiteX1" fmla="*/ 1740613 w 3481226"/>
              <a:gd name="connsiteY1" fmla="*/ 0 h 3481226"/>
              <a:gd name="connsiteX2" fmla="*/ 3481226 w 3481226"/>
              <a:gd name="connsiteY2" fmla="*/ 1740613 h 3481226"/>
              <a:gd name="connsiteX3" fmla="*/ 1740613 w 3481226"/>
              <a:gd name="connsiteY3" fmla="*/ 3481226 h 3481226"/>
              <a:gd name="connsiteX4" fmla="*/ 0 w 3481226"/>
              <a:gd name="connsiteY4" fmla="*/ 1740613 h 348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1226" h="3481226">
                <a:moveTo>
                  <a:pt x="0" y="1740613"/>
                </a:moveTo>
                <a:cubicBezTo>
                  <a:pt x="0" y="779299"/>
                  <a:pt x="779299" y="0"/>
                  <a:pt x="1740613" y="0"/>
                </a:cubicBezTo>
                <a:cubicBezTo>
                  <a:pt x="2701927" y="0"/>
                  <a:pt x="3481226" y="779299"/>
                  <a:pt x="3481226" y="1740613"/>
                </a:cubicBezTo>
                <a:cubicBezTo>
                  <a:pt x="3481226" y="2701927"/>
                  <a:pt x="2701927" y="3481226"/>
                  <a:pt x="1740613" y="3481226"/>
                </a:cubicBezTo>
                <a:cubicBezTo>
                  <a:pt x="779299" y="3481226"/>
                  <a:pt x="0" y="2701927"/>
                  <a:pt x="0" y="1740613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5534" tIns="555534" rIns="555534" bIns="555534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3600" kern="1200" dirty="0" smtClean="0"/>
              <a:t>Higher Demand of Academic Profession</a:t>
            </a:r>
            <a:endParaRPr lang="en-SG" sz="3600" kern="1200" dirty="0"/>
          </a:p>
        </p:txBody>
      </p:sp>
    </p:spTree>
    <p:extLst>
      <p:ext uri="{BB962C8B-B14F-4D97-AF65-F5344CB8AC3E}">
        <p14:creationId xmlns:p14="http://schemas.microsoft.com/office/powerpoint/2010/main" val="125066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4350" y="257311"/>
            <a:ext cx="7632847" cy="1260163"/>
            <a:chOff x="684350" y="257311"/>
            <a:chExt cx="7632847" cy="1260163"/>
          </a:xfrm>
        </p:grpSpPr>
        <p:sp>
          <p:nvSpPr>
            <p:cNvPr id="7" name="Freeform 6"/>
            <p:cNvSpPr/>
            <p:nvPr/>
          </p:nvSpPr>
          <p:spPr>
            <a:xfrm>
              <a:off x="3432175" y="2840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lnRef>
            <a:fill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Industry 4.0/Education 4.0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84350" y="257311"/>
              <a:ext cx="2747825" cy="1260163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257026"/>
                <a:satOff val="11196"/>
                <a:lumOff val="-53726"/>
                <a:alphaOff val="0"/>
              </a:schemeClr>
            </a:fillRef>
            <a:effectRef idx="2">
              <a:schemeClr val="accent5">
                <a:hueOff val="3257026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Advancement in Science, Medicine &amp; Technology</a:t>
              </a:r>
              <a:endParaRPr lang="en-SG" sz="2200" kern="1200" dirty="0"/>
            </a:p>
          </p:txBody>
        </p:sp>
        <p:sp>
          <p:nvSpPr>
            <p:cNvPr id="12" name="Up Arrow 11"/>
            <p:cNvSpPr>
              <a:spLocks noChangeArrowheads="1"/>
            </p:cNvSpPr>
            <p:nvPr/>
          </p:nvSpPr>
          <p:spPr bwMode="auto">
            <a:xfrm>
              <a:off x="7467630" y="530177"/>
              <a:ext cx="720725" cy="649287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pic>
        <p:nvPicPr>
          <p:cNvPr id="1026" name="Picture 2" descr="d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763606"/>
            <a:ext cx="78486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565775" y="6107006"/>
            <a:ext cx="3142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800" dirty="0">
                <a:solidFill>
                  <a:srgbClr val="333333"/>
                </a:solidFill>
                <a:latin typeface="Lato"/>
              </a:rPr>
              <a:t>Source : engineersjournal.ie</a:t>
            </a:r>
            <a:endParaRPr lang="en-SG" sz="1800" dirty="0"/>
          </a:p>
        </p:txBody>
      </p:sp>
    </p:spTree>
    <p:extLst>
      <p:ext uri="{BB962C8B-B14F-4D97-AF65-F5344CB8AC3E}">
        <p14:creationId xmlns:p14="http://schemas.microsoft.com/office/powerpoint/2010/main" val="11417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551" y="135391"/>
            <a:ext cx="7632847" cy="1260163"/>
            <a:chOff x="684350" y="257311"/>
            <a:chExt cx="7632847" cy="1260163"/>
          </a:xfrm>
        </p:grpSpPr>
        <p:sp>
          <p:nvSpPr>
            <p:cNvPr id="7" name="Freeform 6"/>
            <p:cNvSpPr/>
            <p:nvPr/>
          </p:nvSpPr>
          <p:spPr>
            <a:xfrm>
              <a:off x="3432175" y="2840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lnRef>
            <a:fill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Industry 4.0/Education 4.0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84350" y="257311"/>
              <a:ext cx="2747825" cy="1260163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257026"/>
                <a:satOff val="11196"/>
                <a:lumOff val="-53726"/>
                <a:alphaOff val="0"/>
              </a:schemeClr>
            </a:fillRef>
            <a:effectRef idx="2">
              <a:schemeClr val="accent5">
                <a:hueOff val="3257026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Advancement in Science, Medicine &amp; Technology</a:t>
              </a:r>
              <a:endParaRPr lang="en-SG" sz="2200" kern="1200" dirty="0"/>
            </a:p>
          </p:txBody>
        </p:sp>
        <p:sp>
          <p:nvSpPr>
            <p:cNvPr id="12" name="Up Arrow 11"/>
            <p:cNvSpPr>
              <a:spLocks noChangeArrowheads="1"/>
            </p:cNvSpPr>
            <p:nvPr/>
          </p:nvSpPr>
          <p:spPr bwMode="auto">
            <a:xfrm>
              <a:off x="7467630" y="530177"/>
              <a:ext cx="720725" cy="649287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472129"/>
              </p:ext>
            </p:extLst>
          </p:nvPr>
        </p:nvGraphicFramePr>
        <p:xfrm>
          <a:off x="174173" y="1434864"/>
          <a:ext cx="8830490" cy="50901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314993"/>
                <a:gridCol w="1436914"/>
                <a:gridCol w="1776550"/>
                <a:gridCol w="2029097"/>
                <a:gridCol w="2272936"/>
              </a:tblGrid>
              <a:tr h="370840">
                <a:tc>
                  <a:txBody>
                    <a:bodyPr/>
                    <a:lstStyle/>
                    <a:p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500" b="0" dirty="0" smtClean="0"/>
                        <a:t>Education 1.0</a:t>
                      </a:r>
                      <a:endParaRPr lang="en-SG" sz="15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500" b="0" dirty="0" smtClean="0"/>
                        <a:t>Education 2.0</a:t>
                      </a:r>
                      <a:endParaRPr lang="en-SG" sz="15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500" b="0" dirty="0" smtClean="0"/>
                        <a:t>Education 3.0</a:t>
                      </a:r>
                      <a:endParaRPr lang="en-SG" sz="15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1500" b="0" dirty="0" smtClean="0"/>
                        <a:t>Education 4.0</a:t>
                      </a:r>
                      <a:endParaRPr lang="en-SG" sz="15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Objective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Education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Education &amp; Research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Education, Research &amp; Know-how Exploitation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Education, Research &amp; Open Innovation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Role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Defending the Truth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Discovering Nature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Creating Value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Enabling Value Creation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Method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Scholastic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Mono-disciplinary Science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Inter-disciplinary Science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Multi-actor Innovation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Human Capital Development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Professionals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Professionals &amp; Scientists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Professionals, Scientists &amp; Entrepreneurs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Professionals, Scientists, Customers, Entrepreneurs, Artists, Ecosystem participants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Orientation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Universal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National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Global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Ecosystem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Language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Latin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National Languages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English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English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Organisation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Colleges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Faculties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Institutes</a:t>
                      </a:r>
                      <a:r>
                        <a:rPr lang="en-SG" sz="1500" baseline="0" dirty="0" smtClean="0"/>
                        <a:t> &amp; Centres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Innovation Spaces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Management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Rector &amp; Chancellor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Part-time Academics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Professional</a:t>
                      </a:r>
                      <a:r>
                        <a:rPr lang="en-SG" sz="1500" baseline="0" dirty="0" smtClean="0"/>
                        <a:t> Management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1500" dirty="0" smtClean="0"/>
                        <a:t>Disruptors</a:t>
                      </a:r>
                      <a:endParaRPr lang="en-SG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8377" y="6536037"/>
            <a:ext cx="6470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200" dirty="0"/>
              <a:t>Source: </a:t>
            </a:r>
            <a:r>
              <a:rPr lang="en-SG" sz="1200" u="sng" dirty="0">
                <a:hlinkClick r:id="rId3"/>
              </a:rPr>
              <a:t>https://steinbuch.wordpress.com/2016/07/23/towards-the-4th-generation-university</a:t>
            </a:r>
            <a:r>
              <a:rPr lang="en-SG" sz="1200" u="sng" dirty="0" smtClean="0">
                <a:hlinkClick r:id="rId3"/>
              </a:rPr>
              <a:t>/</a:t>
            </a:r>
            <a:endParaRPr lang="en-SG" sz="1200" dirty="0"/>
          </a:p>
        </p:txBody>
      </p:sp>
    </p:spTree>
    <p:extLst>
      <p:ext uri="{BB962C8B-B14F-4D97-AF65-F5344CB8AC3E}">
        <p14:creationId xmlns:p14="http://schemas.microsoft.com/office/powerpoint/2010/main" val="35431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551" y="135391"/>
            <a:ext cx="7632847" cy="1260163"/>
            <a:chOff x="684350" y="257311"/>
            <a:chExt cx="7632847" cy="1260163"/>
          </a:xfrm>
        </p:grpSpPr>
        <p:sp>
          <p:nvSpPr>
            <p:cNvPr id="7" name="Freeform 6"/>
            <p:cNvSpPr/>
            <p:nvPr/>
          </p:nvSpPr>
          <p:spPr>
            <a:xfrm>
              <a:off x="3432175" y="2840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lnRef>
            <a:fill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Industry 4.0/Education 4.0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84350" y="257311"/>
              <a:ext cx="2747825" cy="1260163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257026"/>
                <a:satOff val="11196"/>
                <a:lumOff val="-53726"/>
                <a:alphaOff val="0"/>
              </a:schemeClr>
            </a:fillRef>
            <a:effectRef idx="2">
              <a:schemeClr val="accent5">
                <a:hueOff val="3257026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Advancement in Science, Medicine &amp; Technology</a:t>
              </a:r>
              <a:endParaRPr lang="en-SG" sz="2200" kern="1200" dirty="0"/>
            </a:p>
          </p:txBody>
        </p:sp>
        <p:sp>
          <p:nvSpPr>
            <p:cNvPr id="12" name="Up Arrow 11"/>
            <p:cNvSpPr>
              <a:spLocks noChangeArrowheads="1"/>
            </p:cNvSpPr>
            <p:nvPr/>
          </p:nvSpPr>
          <p:spPr bwMode="auto">
            <a:xfrm>
              <a:off x="7467630" y="530177"/>
              <a:ext cx="720725" cy="649287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52" y="1395555"/>
            <a:ext cx="7632846" cy="510827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4807131" y="1463040"/>
            <a:ext cx="1227909" cy="458070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9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551" y="135391"/>
            <a:ext cx="7632847" cy="1260163"/>
            <a:chOff x="684350" y="257311"/>
            <a:chExt cx="7632847" cy="1260163"/>
          </a:xfrm>
        </p:grpSpPr>
        <p:sp>
          <p:nvSpPr>
            <p:cNvPr id="7" name="Freeform 6"/>
            <p:cNvSpPr/>
            <p:nvPr/>
          </p:nvSpPr>
          <p:spPr>
            <a:xfrm>
              <a:off x="3432175" y="2840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lnRef>
            <a:fill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Industry 4.0/Education 4.0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84350" y="257311"/>
              <a:ext cx="2747825" cy="1260163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257026"/>
                <a:satOff val="11196"/>
                <a:lumOff val="-53726"/>
                <a:alphaOff val="0"/>
              </a:schemeClr>
            </a:fillRef>
            <a:effectRef idx="2">
              <a:schemeClr val="accent5">
                <a:hueOff val="3257026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Advancement in Science, Medicine &amp; Technology</a:t>
              </a:r>
              <a:endParaRPr lang="en-SG" sz="2200" kern="1200" dirty="0"/>
            </a:p>
          </p:txBody>
        </p:sp>
        <p:sp>
          <p:nvSpPr>
            <p:cNvPr id="12" name="Up Arrow 11"/>
            <p:cNvSpPr>
              <a:spLocks noChangeArrowheads="1"/>
            </p:cNvSpPr>
            <p:nvPr/>
          </p:nvSpPr>
          <p:spPr bwMode="auto">
            <a:xfrm>
              <a:off x="7467630" y="530177"/>
              <a:ext cx="720725" cy="649287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156" y="1422288"/>
            <a:ext cx="6419724" cy="509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4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551" y="135391"/>
            <a:ext cx="7632847" cy="1260163"/>
            <a:chOff x="684350" y="257311"/>
            <a:chExt cx="7632847" cy="1260163"/>
          </a:xfrm>
        </p:grpSpPr>
        <p:sp>
          <p:nvSpPr>
            <p:cNvPr id="7" name="Freeform 6"/>
            <p:cNvSpPr/>
            <p:nvPr/>
          </p:nvSpPr>
          <p:spPr>
            <a:xfrm>
              <a:off x="3432175" y="2840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lnRef>
            <a:fill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Industry 4.0/Education 4.0</a:t>
              </a:r>
              <a:endParaRPr lang="en-SG" sz="20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21</a:t>
              </a:r>
              <a:r>
                <a:rPr lang="en-US" sz="2000" kern="1200" baseline="30000" dirty="0" smtClean="0">
                  <a:solidFill>
                    <a:srgbClr val="FF0000"/>
                  </a:solidFill>
                </a:rPr>
                <a:t>st</a:t>
              </a:r>
              <a:r>
                <a:rPr lang="en-US" sz="2000" kern="1200" dirty="0" smtClean="0">
                  <a:solidFill>
                    <a:srgbClr val="FF0000"/>
                  </a:solidFill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</a:rPr>
                <a:t>c</a:t>
              </a:r>
              <a:r>
                <a:rPr lang="en-US" sz="2000" kern="1200" dirty="0" smtClean="0">
                  <a:solidFill>
                    <a:srgbClr val="FF0000"/>
                  </a:solidFill>
                </a:rPr>
                <a:t>entury </a:t>
              </a:r>
              <a:r>
                <a:rPr lang="en-US" sz="2000" dirty="0" smtClean="0">
                  <a:solidFill>
                    <a:srgbClr val="FF0000"/>
                  </a:solidFill>
                </a:rPr>
                <a:t>s</a:t>
              </a:r>
              <a:r>
                <a:rPr lang="en-US" sz="2000" kern="1200" dirty="0" smtClean="0">
                  <a:solidFill>
                    <a:srgbClr val="FF0000"/>
                  </a:solidFill>
                </a:rPr>
                <a:t>kills/Job </a:t>
              </a:r>
              <a:r>
                <a:rPr lang="en-US" sz="2000" dirty="0" smtClean="0">
                  <a:solidFill>
                    <a:srgbClr val="FF0000"/>
                  </a:solidFill>
                </a:rPr>
                <a:t>r</a:t>
              </a:r>
              <a:r>
                <a:rPr lang="en-US" sz="2000" kern="1200" dirty="0" smtClean="0">
                  <a:solidFill>
                    <a:srgbClr val="FF0000"/>
                  </a:solidFill>
                </a:rPr>
                <a:t>eadiness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84350" y="257311"/>
              <a:ext cx="2747825" cy="1260163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257026"/>
                <a:satOff val="11196"/>
                <a:lumOff val="-53726"/>
                <a:alphaOff val="0"/>
              </a:schemeClr>
            </a:fillRef>
            <a:effectRef idx="2">
              <a:schemeClr val="accent5">
                <a:hueOff val="3257026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Advancement in Science, Medicine &amp; Technology</a:t>
              </a:r>
              <a:endParaRPr lang="en-SG" sz="2200" kern="1200" dirty="0"/>
            </a:p>
          </p:txBody>
        </p:sp>
        <p:sp>
          <p:nvSpPr>
            <p:cNvPr id="12" name="Up Arrow 11"/>
            <p:cNvSpPr>
              <a:spLocks noChangeArrowheads="1"/>
            </p:cNvSpPr>
            <p:nvPr/>
          </p:nvSpPr>
          <p:spPr bwMode="auto">
            <a:xfrm>
              <a:off x="7467630" y="530177"/>
              <a:ext cx="720725" cy="649287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pic>
        <p:nvPicPr>
          <p:cNvPr id="2050" name="Picture 2" descr="https://weforum-assets-production.s3-eu-west-1.amazonaws.com/editor/bD4ikTLC2_fTr1843WCwYsZFbkCs-VwJBAQu2COD1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52" y="1395554"/>
            <a:ext cx="7439472" cy="515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84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82551" y="135391"/>
            <a:ext cx="7632847" cy="1260163"/>
            <a:chOff x="684350" y="257311"/>
            <a:chExt cx="7632847" cy="1260163"/>
          </a:xfrm>
        </p:grpSpPr>
        <p:sp>
          <p:nvSpPr>
            <p:cNvPr id="7" name="Freeform 6"/>
            <p:cNvSpPr/>
            <p:nvPr/>
          </p:nvSpPr>
          <p:spPr>
            <a:xfrm>
              <a:off x="3432175" y="2840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lnRef>
            <a:fillRef idx="1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3245083"/>
                <a:satOff val="-23015"/>
                <a:lumOff val="-1309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Industry 4.0/Education 4.0</a:t>
              </a:r>
              <a:endParaRPr lang="en-SG" sz="20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21</a:t>
              </a:r>
              <a:r>
                <a:rPr lang="en-US" sz="2000" kern="1200" baseline="30000" dirty="0" smtClean="0"/>
                <a:t>st</a:t>
              </a:r>
              <a:r>
                <a:rPr lang="en-US" sz="2000" kern="1200" dirty="0" smtClean="0"/>
                <a:t> century skills/Job readiness</a:t>
              </a:r>
              <a:endParaRPr lang="en-SG" sz="20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>
                  <a:solidFill>
                    <a:srgbClr val="FF0000"/>
                  </a:solidFill>
                </a:rPr>
                <a:t>e-institutions/MOOCs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84350" y="257311"/>
              <a:ext cx="2747825" cy="1260163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3257026"/>
                <a:satOff val="11196"/>
                <a:lumOff val="-53726"/>
                <a:alphaOff val="0"/>
              </a:schemeClr>
            </a:fillRef>
            <a:effectRef idx="2">
              <a:schemeClr val="accent5">
                <a:hueOff val="3257026"/>
                <a:satOff val="11196"/>
                <a:lumOff val="-53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200" kern="1200" dirty="0" smtClean="0"/>
                <a:t>Advancement in Science, Medicine &amp; Technology</a:t>
              </a:r>
              <a:endParaRPr lang="en-SG" sz="2200" kern="1200" dirty="0"/>
            </a:p>
          </p:txBody>
        </p:sp>
        <p:sp>
          <p:nvSpPr>
            <p:cNvPr id="12" name="Up Arrow 11"/>
            <p:cNvSpPr>
              <a:spLocks noChangeArrowheads="1"/>
            </p:cNvSpPr>
            <p:nvPr/>
          </p:nvSpPr>
          <p:spPr bwMode="auto">
            <a:xfrm>
              <a:off x="7467630" y="530177"/>
              <a:ext cx="720725" cy="649287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16" y="1481184"/>
            <a:ext cx="8042483" cy="492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7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5" y="74341"/>
            <a:ext cx="8839199" cy="1143000"/>
          </a:xfrm>
        </p:spPr>
        <p:txBody>
          <a:bodyPr/>
          <a:lstStyle/>
          <a:p>
            <a:pPr algn="l"/>
            <a:r>
              <a:rPr lang="en-SG" sz="3600" dirty="0" smtClean="0"/>
              <a:t>Trends in Higher Education Accreditation</a:t>
            </a:r>
            <a:endParaRPr lang="en-S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04109"/>
            <a:ext cx="8495211" cy="4905103"/>
          </a:xfrm>
        </p:spPr>
        <p:txBody>
          <a:bodyPr/>
          <a:lstStyle/>
          <a:p>
            <a:pPr marL="0" indent="0">
              <a:buNone/>
            </a:pPr>
            <a:r>
              <a:rPr lang="en-SG" b="1" dirty="0" smtClean="0">
                <a:solidFill>
                  <a:schemeClr val="accent2"/>
                </a:solidFill>
              </a:rPr>
              <a:t>Key Challenges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Quality of transnational education &amp; research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Quality of higher education especially private education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Quality of human capital (academic and graduates)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Quality of e-institutions/MOOCs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Quality of external quality agencies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18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89" y="274638"/>
            <a:ext cx="8839199" cy="1143000"/>
          </a:xfrm>
        </p:spPr>
        <p:txBody>
          <a:bodyPr/>
          <a:lstStyle/>
          <a:p>
            <a:pPr algn="l"/>
            <a:r>
              <a:rPr lang="en-SG" sz="3600" dirty="0" smtClean="0"/>
              <a:t>Trends in Higher Education Accreditation</a:t>
            </a:r>
            <a:endParaRPr lang="en-S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2" y="1252175"/>
            <a:ext cx="8667206" cy="4939619"/>
          </a:xfrm>
        </p:spPr>
        <p:txBody>
          <a:bodyPr/>
          <a:lstStyle/>
          <a:p>
            <a:r>
              <a:rPr lang="en-SG" dirty="0" smtClean="0">
                <a:solidFill>
                  <a:schemeClr val="accent2"/>
                </a:solidFill>
              </a:rPr>
              <a:t>Collaborative accreditation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Mutual recognition schemes (MRAs)</a:t>
            </a:r>
          </a:p>
          <a:p>
            <a:pPr lvl="1"/>
            <a:r>
              <a:rPr lang="en-SG" dirty="0" smtClean="0">
                <a:solidFill>
                  <a:schemeClr val="accent2"/>
                </a:solidFill>
              </a:rPr>
              <a:t>External quality agencies</a:t>
            </a:r>
          </a:p>
          <a:p>
            <a:pPr lvl="1"/>
            <a:r>
              <a:rPr lang="en-SG" dirty="0" smtClean="0">
                <a:solidFill>
                  <a:schemeClr val="accent2"/>
                </a:solidFill>
              </a:rPr>
              <a:t>Professionals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Certification of external quality agencies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Accreditation of e-institutions/MOOCs</a:t>
            </a:r>
          </a:p>
          <a:p>
            <a:r>
              <a:rPr lang="en-SG" dirty="0" smtClean="0">
                <a:solidFill>
                  <a:schemeClr val="accent2"/>
                </a:solidFill>
              </a:rPr>
              <a:t>Towards a principles-based QA framework</a:t>
            </a:r>
            <a:endParaRPr lang="en-SG" dirty="0" smtClean="0"/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66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85" y="15141"/>
            <a:ext cx="8839199" cy="1143000"/>
          </a:xfrm>
        </p:spPr>
        <p:txBody>
          <a:bodyPr/>
          <a:lstStyle/>
          <a:p>
            <a:pPr algn="l"/>
            <a:r>
              <a:rPr lang="en-SG" sz="3600" dirty="0" smtClean="0"/>
              <a:t>Principles-Based QA Framework</a:t>
            </a:r>
            <a:endParaRPr lang="en-S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600" y="1056374"/>
            <a:ext cx="8495211" cy="565780"/>
          </a:xfrm>
        </p:spPr>
        <p:txBody>
          <a:bodyPr/>
          <a:lstStyle/>
          <a:p>
            <a:pPr marL="0" indent="0" algn="ctr">
              <a:buNone/>
            </a:pPr>
            <a:r>
              <a:rPr lang="en-SG" dirty="0" smtClean="0"/>
              <a:t>Trilemma of National QA Framework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Isosceles Triangle 4"/>
          <p:cNvSpPr/>
          <p:nvPr/>
        </p:nvSpPr>
        <p:spPr bwMode="auto">
          <a:xfrm>
            <a:off x="2237761" y="2601296"/>
            <a:ext cx="4471353" cy="3666308"/>
          </a:xfrm>
          <a:prstGeom prst="triangle">
            <a:avLst/>
          </a:prstGeom>
          <a:noFill/>
          <a:ln w="571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SG" sz="3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018" y="5528102"/>
            <a:ext cx="1656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dirty="0" smtClean="0">
                <a:solidFill>
                  <a:schemeClr val="accent2"/>
                </a:solidFill>
              </a:rPr>
              <a:t>National Autonomy</a:t>
            </a:r>
            <a:endParaRPr lang="en-SG" sz="24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0121" y="5667439"/>
            <a:ext cx="1656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dirty="0" smtClean="0">
                <a:solidFill>
                  <a:schemeClr val="accent2"/>
                </a:solidFill>
              </a:rPr>
              <a:t>Quality</a:t>
            </a:r>
          </a:p>
          <a:p>
            <a:pPr algn="ctr"/>
            <a:r>
              <a:rPr lang="en-SG" sz="2400" dirty="0" smtClean="0">
                <a:solidFill>
                  <a:schemeClr val="accent2"/>
                </a:solidFill>
              </a:rPr>
              <a:t>Objective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39760" y="2078295"/>
            <a:ext cx="3867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dirty="0" smtClean="0">
                <a:solidFill>
                  <a:schemeClr val="accent2"/>
                </a:solidFill>
              </a:rPr>
              <a:t>Borderless QA Framework</a:t>
            </a:r>
            <a:endParaRPr lang="en-SG" sz="24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9759" y="4565867"/>
            <a:ext cx="3867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400" b="1" dirty="0" smtClean="0">
                <a:solidFill>
                  <a:srgbClr val="FF0000"/>
                </a:solidFill>
              </a:rPr>
              <a:t>Principles-Based </a:t>
            </a:r>
            <a:br>
              <a:rPr lang="en-SG" sz="2400" b="1" dirty="0" smtClean="0">
                <a:solidFill>
                  <a:srgbClr val="FF0000"/>
                </a:solidFill>
              </a:rPr>
            </a:br>
            <a:r>
              <a:rPr lang="en-SG" sz="2400" b="1" dirty="0" smtClean="0">
                <a:solidFill>
                  <a:srgbClr val="FF0000"/>
                </a:solidFill>
              </a:rPr>
              <a:t>QA Framework</a:t>
            </a:r>
            <a:endParaRPr lang="en-SG" sz="24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5" idx="0"/>
            <a:endCxn id="9" idx="0"/>
          </p:cNvCxnSpPr>
          <p:nvPr/>
        </p:nvCxnSpPr>
        <p:spPr bwMode="auto">
          <a:xfrm flipH="1">
            <a:off x="4473436" y="2601296"/>
            <a:ext cx="2" cy="1964571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>
            <a:stCxn id="5" idx="2"/>
          </p:cNvCxnSpPr>
          <p:nvPr/>
        </p:nvCxnSpPr>
        <p:spPr bwMode="auto">
          <a:xfrm flipV="1">
            <a:off x="2237761" y="5320937"/>
            <a:ext cx="1306628" cy="946667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5468983" y="5320937"/>
            <a:ext cx="1240132" cy="946668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0547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08" y="0"/>
            <a:ext cx="8229600" cy="1143000"/>
          </a:xfrm>
        </p:spPr>
        <p:txBody>
          <a:bodyPr/>
          <a:lstStyle/>
          <a:p>
            <a:pPr algn="l"/>
            <a:r>
              <a:rPr lang="en-SG" sz="4000" dirty="0" smtClean="0"/>
              <a:t>Trends in Higher Education</a:t>
            </a:r>
            <a:endParaRPr lang="en-SG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2551553" y="2168753"/>
            <a:ext cx="2103321" cy="3441826"/>
          </a:xfrm>
          <a:custGeom>
            <a:avLst/>
            <a:gdLst>
              <a:gd name="connsiteX0" fmla="*/ 350623 w 3441825"/>
              <a:gd name="connsiteY0" fmla="*/ 0 h 2103320"/>
              <a:gd name="connsiteX1" fmla="*/ 3091202 w 3441825"/>
              <a:gd name="connsiteY1" fmla="*/ 0 h 2103320"/>
              <a:gd name="connsiteX2" fmla="*/ 3441825 w 3441825"/>
              <a:gd name="connsiteY2" fmla="*/ 350623 h 2103320"/>
              <a:gd name="connsiteX3" fmla="*/ 3441825 w 3441825"/>
              <a:gd name="connsiteY3" fmla="*/ 2103320 h 2103320"/>
              <a:gd name="connsiteX4" fmla="*/ 3441825 w 3441825"/>
              <a:gd name="connsiteY4" fmla="*/ 2103320 h 2103320"/>
              <a:gd name="connsiteX5" fmla="*/ 0 w 3441825"/>
              <a:gd name="connsiteY5" fmla="*/ 2103320 h 2103320"/>
              <a:gd name="connsiteX6" fmla="*/ 0 w 3441825"/>
              <a:gd name="connsiteY6" fmla="*/ 2103320 h 2103320"/>
              <a:gd name="connsiteX7" fmla="*/ 0 w 3441825"/>
              <a:gd name="connsiteY7" fmla="*/ 350623 h 2103320"/>
              <a:gd name="connsiteX8" fmla="*/ 350623 w 3441825"/>
              <a:gd name="connsiteY8" fmla="*/ 0 h 210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1825" h="2103320">
                <a:moveTo>
                  <a:pt x="1" y="1889052"/>
                </a:moveTo>
                <a:lnTo>
                  <a:pt x="1" y="214268"/>
                </a:lnTo>
                <a:cubicBezTo>
                  <a:pt x="1" y="95931"/>
                  <a:pt x="256878" y="0"/>
                  <a:pt x="573752" y="0"/>
                </a:cubicBezTo>
                <a:lnTo>
                  <a:pt x="3441824" y="0"/>
                </a:lnTo>
                <a:lnTo>
                  <a:pt x="3441824" y="0"/>
                </a:lnTo>
                <a:lnTo>
                  <a:pt x="3441824" y="2103320"/>
                </a:lnTo>
                <a:lnTo>
                  <a:pt x="3441824" y="2103320"/>
                </a:lnTo>
                <a:lnTo>
                  <a:pt x="573752" y="2103320"/>
                </a:lnTo>
                <a:cubicBezTo>
                  <a:pt x="256878" y="2103320"/>
                  <a:pt x="1" y="2007389"/>
                  <a:pt x="1" y="1889052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4134" tIns="255095" rIns="137161" bIns="255094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400" kern="1200" dirty="0" smtClean="0">
                <a:solidFill>
                  <a:schemeClr val="tx1"/>
                </a:solidFill>
              </a:rPr>
              <a:t>Trends</a:t>
            </a:r>
            <a:br>
              <a:rPr lang="en-SG" sz="2400" kern="1200" dirty="0" smtClean="0">
                <a:solidFill>
                  <a:schemeClr val="tx1"/>
                </a:solidFill>
              </a:rPr>
            </a:br>
            <a:r>
              <a:rPr lang="en-SG" sz="2400" kern="1200" dirty="0" smtClean="0">
                <a:solidFill>
                  <a:schemeClr val="tx1"/>
                </a:solidFill>
              </a:rPr>
              <a:t>in</a:t>
            </a:r>
            <a:br>
              <a:rPr lang="en-SG" sz="2400" kern="1200" dirty="0" smtClean="0">
                <a:solidFill>
                  <a:schemeClr val="tx1"/>
                </a:solidFill>
              </a:rPr>
            </a:br>
            <a:r>
              <a:rPr lang="en-SG" sz="2400" kern="1200" dirty="0" smtClean="0">
                <a:solidFill>
                  <a:schemeClr val="tx1"/>
                </a:solidFill>
              </a:rPr>
              <a:t>Higher Education</a:t>
            </a:r>
            <a:endParaRPr lang="en-SG" sz="2400" kern="12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750381" y="2168753"/>
            <a:ext cx="2103321" cy="3441826"/>
          </a:xfrm>
          <a:custGeom>
            <a:avLst/>
            <a:gdLst>
              <a:gd name="connsiteX0" fmla="*/ 350623 w 3441825"/>
              <a:gd name="connsiteY0" fmla="*/ 0 h 2103320"/>
              <a:gd name="connsiteX1" fmla="*/ 3091202 w 3441825"/>
              <a:gd name="connsiteY1" fmla="*/ 0 h 2103320"/>
              <a:gd name="connsiteX2" fmla="*/ 3441825 w 3441825"/>
              <a:gd name="connsiteY2" fmla="*/ 350623 h 2103320"/>
              <a:gd name="connsiteX3" fmla="*/ 3441825 w 3441825"/>
              <a:gd name="connsiteY3" fmla="*/ 2103320 h 2103320"/>
              <a:gd name="connsiteX4" fmla="*/ 3441825 w 3441825"/>
              <a:gd name="connsiteY4" fmla="*/ 2103320 h 2103320"/>
              <a:gd name="connsiteX5" fmla="*/ 0 w 3441825"/>
              <a:gd name="connsiteY5" fmla="*/ 2103320 h 2103320"/>
              <a:gd name="connsiteX6" fmla="*/ 0 w 3441825"/>
              <a:gd name="connsiteY6" fmla="*/ 2103320 h 2103320"/>
              <a:gd name="connsiteX7" fmla="*/ 0 w 3441825"/>
              <a:gd name="connsiteY7" fmla="*/ 350623 h 2103320"/>
              <a:gd name="connsiteX8" fmla="*/ 350623 w 3441825"/>
              <a:gd name="connsiteY8" fmla="*/ 0 h 210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1825" h="2103320">
                <a:moveTo>
                  <a:pt x="3441824" y="214268"/>
                </a:moveTo>
                <a:lnTo>
                  <a:pt x="3441824" y="1889052"/>
                </a:lnTo>
                <a:cubicBezTo>
                  <a:pt x="3441824" y="2007389"/>
                  <a:pt x="3184947" y="2103320"/>
                  <a:pt x="2868073" y="2103320"/>
                </a:cubicBezTo>
                <a:lnTo>
                  <a:pt x="1" y="2103320"/>
                </a:lnTo>
                <a:lnTo>
                  <a:pt x="1" y="2103320"/>
                </a:lnTo>
                <a:lnTo>
                  <a:pt x="1" y="0"/>
                </a:lnTo>
                <a:lnTo>
                  <a:pt x="1" y="0"/>
                </a:lnTo>
                <a:lnTo>
                  <a:pt x="2868073" y="0"/>
                </a:lnTo>
                <a:cubicBezTo>
                  <a:pt x="3184947" y="0"/>
                  <a:pt x="3441824" y="95931"/>
                  <a:pt x="3441824" y="214268"/>
                </a:cubicBezTo>
                <a:close/>
              </a:path>
            </a:pathLst>
          </a:custGeom>
          <a:solidFill>
            <a:srgbClr val="FF99CC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4">
              <a:tint val="50000"/>
              <a:hueOff val="11158932"/>
              <a:satOff val="37609"/>
              <a:lumOff val="2452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7160" tIns="255095" rIns="194135" bIns="255094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400" kern="1200" dirty="0" smtClean="0">
                <a:solidFill>
                  <a:schemeClr val="tx1"/>
                </a:solidFill>
              </a:rPr>
              <a:t>Trends</a:t>
            </a:r>
            <a:br>
              <a:rPr lang="en-SG" sz="2400" kern="1200" dirty="0" smtClean="0">
                <a:solidFill>
                  <a:schemeClr val="tx1"/>
                </a:solidFill>
              </a:rPr>
            </a:br>
            <a:r>
              <a:rPr lang="en-SG" sz="2400" kern="1200" dirty="0" smtClean="0">
                <a:solidFill>
                  <a:schemeClr val="tx1"/>
                </a:solidFill>
              </a:rPr>
              <a:t>in Accreditation</a:t>
            </a:r>
            <a:endParaRPr lang="en-SG" sz="2400" kern="1200" dirty="0">
              <a:solidFill>
                <a:schemeClr val="tx1"/>
              </a:solidFill>
            </a:endParaRPr>
          </a:p>
        </p:txBody>
      </p:sp>
      <p:sp>
        <p:nvSpPr>
          <p:cNvPr id="8" name="Circular Arrow 7"/>
          <p:cNvSpPr/>
          <p:nvPr/>
        </p:nvSpPr>
        <p:spPr>
          <a:xfrm>
            <a:off x="3602999" y="1212602"/>
            <a:ext cx="2198827" cy="2198721"/>
          </a:xfrm>
          <a:prstGeom prst="circularArrow">
            <a:avLst>
              <a:gd name="adj1" fmla="val 12500"/>
              <a:gd name="adj2" fmla="val 1142322"/>
              <a:gd name="adj3" fmla="val 20457678"/>
              <a:gd name="adj4" fmla="val 10800000"/>
              <a:gd name="adj5" fmla="val 12500"/>
            </a:avLst>
          </a:pr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Circular Arrow 8"/>
          <p:cNvSpPr/>
          <p:nvPr/>
        </p:nvSpPr>
        <p:spPr>
          <a:xfrm rot="10800000">
            <a:off x="3602999" y="4367474"/>
            <a:ext cx="2198827" cy="2198721"/>
          </a:xfrm>
          <a:prstGeom prst="circularArrow">
            <a:avLst>
              <a:gd name="adj1" fmla="val 12500"/>
              <a:gd name="adj2" fmla="val 1142322"/>
              <a:gd name="adj3" fmla="val 20457678"/>
              <a:gd name="adj4" fmla="val 10800000"/>
              <a:gd name="adj5" fmla="val 12500"/>
            </a:avLst>
          </a:pr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4">
              <a:hueOff val="11142974"/>
              <a:satOff val="39624"/>
              <a:lumOff val="89608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249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3A6254-5078-408E-8461-DE7A0C953FEA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98307" name="Rectangle 11"/>
          <p:cNvSpPr>
            <a:spLocks noGrp="1" noChangeArrowheads="1"/>
          </p:cNvSpPr>
          <p:nvPr>
            <p:ph type="title"/>
          </p:nvPr>
        </p:nvSpPr>
        <p:spPr>
          <a:xfrm>
            <a:off x="107950" y="34925"/>
            <a:ext cx="6996113" cy="1143000"/>
          </a:xfrm>
        </p:spPr>
        <p:txBody>
          <a:bodyPr/>
          <a:lstStyle/>
          <a:p>
            <a:pPr algn="l" eaLnBrk="1" hangingPunct="1"/>
            <a:r>
              <a:rPr lang="en-GB" altLang="en-US" sz="3200" dirty="0" smtClean="0"/>
              <a:t>Principles-Based QA Framework</a:t>
            </a:r>
            <a:endParaRPr lang="en-US" altLang="en-US" sz="3200" dirty="0" smtClean="0"/>
          </a:p>
        </p:txBody>
      </p:sp>
      <p:sp>
        <p:nvSpPr>
          <p:cNvPr id="98308" name="TextBox 6"/>
          <p:cNvSpPr txBox="1">
            <a:spLocks noChangeArrowheads="1"/>
          </p:cNvSpPr>
          <p:nvPr/>
        </p:nvSpPr>
        <p:spPr bwMode="auto">
          <a:xfrm>
            <a:off x="107950" y="6299200"/>
            <a:ext cx="8101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400" i="1" dirty="0" smtClean="0">
                <a:solidFill>
                  <a:schemeClr val="tx2"/>
                </a:solidFill>
              </a:rPr>
              <a:t>Source</a:t>
            </a:r>
            <a:r>
              <a:rPr lang="en-US" altLang="en-US" sz="1400" i="1" dirty="0">
                <a:solidFill>
                  <a:schemeClr val="tx2"/>
                </a:solidFill>
              </a:rPr>
              <a:t>: “</a:t>
            </a:r>
            <a:r>
              <a:rPr lang="en-SG" altLang="en-US" sz="1400" i="1" dirty="0">
                <a:solidFill>
                  <a:schemeClr val="tx2"/>
                </a:solidFill>
              </a:rPr>
              <a:t>Principles-based accreditation: the way forward?” by Lindsay H Heywood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122" y="879566"/>
            <a:ext cx="7073367" cy="541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00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01A448-CE94-46B5-AFFA-A95BC8AD7380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20813"/>
            <a:ext cx="838835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7" name="TextBox 5"/>
          <p:cNvSpPr txBox="1">
            <a:spLocks noChangeArrowheads="1"/>
          </p:cNvSpPr>
          <p:nvPr/>
        </p:nvSpPr>
        <p:spPr bwMode="auto">
          <a:xfrm>
            <a:off x="684213" y="6180138"/>
            <a:ext cx="80994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i="1">
                <a:solidFill>
                  <a:schemeClr val="tx2"/>
                </a:solidFill>
              </a:rPr>
              <a:t>Source: “</a:t>
            </a:r>
            <a:r>
              <a:rPr lang="en-SG" altLang="en-US" sz="1600" i="1">
                <a:solidFill>
                  <a:schemeClr val="tx2"/>
                </a:solidFill>
              </a:rPr>
              <a:t>Principles-based accreditation: the way forward?” by Lindsay H Heywood 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title"/>
          </p:nvPr>
        </p:nvSpPr>
        <p:spPr>
          <a:xfrm>
            <a:off x="107950" y="34925"/>
            <a:ext cx="6996113" cy="1143000"/>
          </a:xfrm>
        </p:spPr>
        <p:txBody>
          <a:bodyPr/>
          <a:lstStyle/>
          <a:p>
            <a:pPr algn="l" eaLnBrk="1" hangingPunct="1"/>
            <a:r>
              <a:rPr lang="en-GB" altLang="en-US" sz="3200" dirty="0" smtClean="0"/>
              <a:t>Principles-Based QA Framework</a:t>
            </a:r>
            <a:endParaRPr lang="en-US" altLang="en-US" sz="32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1155700" y="4119156"/>
            <a:ext cx="821146" cy="1151344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 bwMode="auto">
          <a:xfrm flipV="1">
            <a:off x="1976846" y="4040777"/>
            <a:ext cx="949234" cy="87087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2926080" y="3561806"/>
            <a:ext cx="740229" cy="48768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666309" y="2984500"/>
            <a:ext cx="537391" cy="577307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7843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1585" y="15141"/>
            <a:ext cx="8839199" cy="1143000"/>
          </a:xfrm>
        </p:spPr>
        <p:txBody>
          <a:bodyPr/>
          <a:lstStyle/>
          <a:p>
            <a:pPr algn="l"/>
            <a:r>
              <a:rPr lang="en-SG" sz="3600" dirty="0" smtClean="0"/>
              <a:t>Principles-Based QA Framework</a:t>
            </a:r>
            <a:endParaRPr lang="en-SG" sz="3600" dirty="0"/>
          </a:p>
        </p:txBody>
      </p:sp>
      <p:sp>
        <p:nvSpPr>
          <p:cNvPr id="7" name="Freeform 6"/>
          <p:cNvSpPr/>
          <p:nvPr/>
        </p:nvSpPr>
        <p:spPr>
          <a:xfrm>
            <a:off x="3465773" y="3880243"/>
            <a:ext cx="2173039" cy="2173039"/>
          </a:xfrm>
          <a:custGeom>
            <a:avLst/>
            <a:gdLst>
              <a:gd name="connsiteX0" fmla="*/ 0 w 2173039"/>
              <a:gd name="connsiteY0" fmla="*/ 1086520 h 2173039"/>
              <a:gd name="connsiteX1" fmla="*/ 1086520 w 2173039"/>
              <a:gd name="connsiteY1" fmla="*/ 0 h 2173039"/>
              <a:gd name="connsiteX2" fmla="*/ 2173040 w 2173039"/>
              <a:gd name="connsiteY2" fmla="*/ 1086520 h 2173039"/>
              <a:gd name="connsiteX3" fmla="*/ 1086520 w 2173039"/>
              <a:gd name="connsiteY3" fmla="*/ 2173040 h 2173039"/>
              <a:gd name="connsiteX4" fmla="*/ 0 w 2173039"/>
              <a:gd name="connsiteY4" fmla="*/ 1086520 h 2173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039" h="2173039">
                <a:moveTo>
                  <a:pt x="0" y="1086520"/>
                </a:moveTo>
                <a:cubicBezTo>
                  <a:pt x="0" y="486452"/>
                  <a:pt x="486452" y="0"/>
                  <a:pt x="1086520" y="0"/>
                </a:cubicBezTo>
                <a:cubicBezTo>
                  <a:pt x="1686588" y="0"/>
                  <a:pt x="2173040" y="486452"/>
                  <a:pt x="2173040" y="1086520"/>
                </a:cubicBezTo>
                <a:cubicBezTo>
                  <a:pt x="2173040" y="1686588"/>
                  <a:pt x="1686588" y="2173040"/>
                  <a:pt x="1086520" y="2173040"/>
                </a:cubicBezTo>
                <a:cubicBezTo>
                  <a:pt x="486452" y="2173040"/>
                  <a:pt x="0" y="1686588"/>
                  <a:pt x="0" y="108652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5379" tIns="335379" rIns="335379" bIns="335379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700" kern="1200" dirty="0" smtClean="0"/>
              <a:t>Rationale</a:t>
            </a:r>
            <a:endParaRPr lang="en-SG" sz="2700" kern="1200" dirty="0"/>
          </a:p>
        </p:txBody>
      </p:sp>
      <p:sp>
        <p:nvSpPr>
          <p:cNvPr id="8" name="Left Arrow 7"/>
          <p:cNvSpPr/>
          <p:nvPr/>
        </p:nvSpPr>
        <p:spPr>
          <a:xfrm rot="11700000">
            <a:off x="1597257" y="4110974"/>
            <a:ext cx="1833692" cy="619316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596304" y="3357579"/>
            <a:ext cx="2064387" cy="1651510"/>
          </a:xfrm>
          <a:custGeom>
            <a:avLst/>
            <a:gdLst>
              <a:gd name="connsiteX0" fmla="*/ 0 w 2064387"/>
              <a:gd name="connsiteY0" fmla="*/ 165151 h 1651510"/>
              <a:gd name="connsiteX1" fmla="*/ 165151 w 2064387"/>
              <a:gd name="connsiteY1" fmla="*/ 0 h 1651510"/>
              <a:gd name="connsiteX2" fmla="*/ 1899236 w 2064387"/>
              <a:gd name="connsiteY2" fmla="*/ 0 h 1651510"/>
              <a:gd name="connsiteX3" fmla="*/ 2064387 w 2064387"/>
              <a:gd name="connsiteY3" fmla="*/ 165151 h 1651510"/>
              <a:gd name="connsiteX4" fmla="*/ 2064387 w 2064387"/>
              <a:gd name="connsiteY4" fmla="*/ 1486359 h 1651510"/>
              <a:gd name="connsiteX5" fmla="*/ 1899236 w 2064387"/>
              <a:gd name="connsiteY5" fmla="*/ 1651510 h 1651510"/>
              <a:gd name="connsiteX6" fmla="*/ 165151 w 2064387"/>
              <a:gd name="connsiteY6" fmla="*/ 1651510 h 1651510"/>
              <a:gd name="connsiteX7" fmla="*/ 0 w 2064387"/>
              <a:gd name="connsiteY7" fmla="*/ 1486359 h 1651510"/>
              <a:gd name="connsiteX8" fmla="*/ 0 w 2064387"/>
              <a:gd name="connsiteY8" fmla="*/ 165151 h 165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4387" h="1651510">
                <a:moveTo>
                  <a:pt x="0" y="165151"/>
                </a:moveTo>
                <a:cubicBezTo>
                  <a:pt x="0" y="73941"/>
                  <a:pt x="73941" y="0"/>
                  <a:pt x="165151" y="0"/>
                </a:cubicBezTo>
                <a:lnTo>
                  <a:pt x="1899236" y="0"/>
                </a:lnTo>
                <a:cubicBezTo>
                  <a:pt x="1990446" y="0"/>
                  <a:pt x="2064387" y="73941"/>
                  <a:pt x="2064387" y="165151"/>
                </a:cubicBezTo>
                <a:lnTo>
                  <a:pt x="2064387" y="1486359"/>
                </a:lnTo>
                <a:cubicBezTo>
                  <a:pt x="2064387" y="1577569"/>
                  <a:pt x="1990446" y="1651510"/>
                  <a:pt x="1899236" y="1651510"/>
                </a:cubicBezTo>
                <a:lnTo>
                  <a:pt x="165151" y="1651510"/>
                </a:lnTo>
                <a:cubicBezTo>
                  <a:pt x="73941" y="1651510"/>
                  <a:pt x="0" y="1577569"/>
                  <a:pt x="0" y="1486359"/>
                </a:cubicBezTo>
                <a:lnTo>
                  <a:pt x="0" y="165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4091" tIns="94091" rIns="94091" bIns="94091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400" kern="1200" dirty="0" smtClean="0"/>
              <a:t>Applicable to most national contexts</a:t>
            </a:r>
            <a:endParaRPr lang="en-SG" sz="2400" kern="1200" dirty="0"/>
          </a:p>
        </p:txBody>
      </p:sp>
      <p:sp>
        <p:nvSpPr>
          <p:cNvPr id="10" name="Left Arrow 9"/>
          <p:cNvSpPr/>
          <p:nvPr/>
        </p:nvSpPr>
        <p:spPr>
          <a:xfrm rot="14700000">
            <a:off x="2743684" y="2744715"/>
            <a:ext cx="1833692" cy="619316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4800000"/>
              <a:satOff val="-16668"/>
              <a:lumOff val="20000"/>
              <a:alphaOff val="0"/>
            </a:schemeClr>
          </a:fillRef>
          <a:effectRef idx="3">
            <a:schemeClr val="accent2">
              <a:hueOff val="-4800000"/>
              <a:satOff val="-16668"/>
              <a:lumOff val="2000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2240860" y="1397673"/>
            <a:ext cx="2064387" cy="1651510"/>
          </a:xfrm>
          <a:custGeom>
            <a:avLst/>
            <a:gdLst>
              <a:gd name="connsiteX0" fmla="*/ 0 w 2064387"/>
              <a:gd name="connsiteY0" fmla="*/ 165151 h 1651510"/>
              <a:gd name="connsiteX1" fmla="*/ 165151 w 2064387"/>
              <a:gd name="connsiteY1" fmla="*/ 0 h 1651510"/>
              <a:gd name="connsiteX2" fmla="*/ 1899236 w 2064387"/>
              <a:gd name="connsiteY2" fmla="*/ 0 h 1651510"/>
              <a:gd name="connsiteX3" fmla="*/ 2064387 w 2064387"/>
              <a:gd name="connsiteY3" fmla="*/ 165151 h 1651510"/>
              <a:gd name="connsiteX4" fmla="*/ 2064387 w 2064387"/>
              <a:gd name="connsiteY4" fmla="*/ 1486359 h 1651510"/>
              <a:gd name="connsiteX5" fmla="*/ 1899236 w 2064387"/>
              <a:gd name="connsiteY5" fmla="*/ 1651510 h 1651510"/>
              <a:gd name="connsiteX6" fmla="*/ 165151 w 2064387"/>
              <a:gd name="connsiteY6" fmla="*/ 1651510 h 1651510"/>
              <a:gd name="connsiteX7" fmla="*/ 0 w 2064387"/>
              <a:gd name="connsiteY7" fmla="*/ 1486359 h 1651510"/>
              <a:gd name="connsiteX8" fmla="*/ 0 w 2064387"/>
              <a:gd name="connsiteY8" fmla="*/ 165151 h 165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4387" h="1651510">
                <a:moveTo>
                  <a:pt x="0" y="165151"/>
                </a:moveTo>
                <a:cubicBezTo>
                  <a:pt x="0" y="73941"/>
                  <a:pt x="73941" y="0"/>
                  <a:pt x="165151" y="0"/>
                </a:cubicBezTo>
                <a:lnTo>
                  <a:pt x="1899236" y="0"/>
                </a:lnTo>
                <a:cubicBezTo>
                  <a:pt x="1990446" y="0"/>
                  <a:pt x="2064387" y="73941"/>
                  <a:pt x="2064387" y="165151"/>
                </a:cubicBezTo>
                <a:lnTo>
                  <a:pt x="2064387" y="1486359"/>
                </a:lnTo>
                <a:cubicBezTo>
                  <a:pt x="2064387" y="1577569"/>
                  <a:pt x="1990446" y="1651510"/>
                  <a:pt x="1899236" y="1651510"/>
                </a:cubicBezTo>
                <a:lnTo>
                  <a:pt x="165151" y="1651510"/>
                </a:lnTo>
                <a:cubicBezTo>
                  <a:pt x="73941" y="1651510"/>
                  <a:pt x="0" y="1577569"/>
                  <a:pt x="0" y="1486359"/>
                </a:cubicBezTo>
                <a:lnTo>
                  <a:pt x="0" y="16515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4800000"/>
              <a:satOff val="-16668"/>
              <a:lumOff val="20000"/>
              <a:alphaOff val="0"/>
            </a:schemeClr>
          </a:fillRef>
          <a:effectRef idx="3">
            <a:schemeClr val="accent2">
              <a:hueOff val="-4800000"/>
              <a:satOff val="-16668"/>
              <a:lumOff val="2000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996" tIns="95996" rIns="95996" bIns="95996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500" kern="1200" dirty="0" smtClean="0"/>
              <a:t>Systemic in focus</a:t>
            </a:r>
            <a:endParaRPr lang="en-SG" sz="2500" kern="1200" dirty="0"/>
          </a:p>
        </p:txBody>
      </p:sp>
      <p:sp>
        <p:nvSpPr>
          <p:cNvPr id="12" name="Left Arrow 11"/>
          <p:cNvSpPr/>
          <p:nvPr/>
        </p:nvSpPr>
        <p:spPr>
          <a:xfrm rot="17700000">
            <a:off x="4527208" y="2744715"/>
            <a:ext cx="1833692" cy="619316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9600000"/>
              <a:satOff val="-33335"/>
              <a:lumOff val="40001"/>
              <a:alphaOff val="0"/>
            </a:schemeClr>
          </a:fillRef>
          <a:effectRef idx="3">
            <a:schemeClr val="accent2">
              <a:hueOff val="-9600000"/>
              <a:satOff val="-33335"/>
              <a:lumOff val="4000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/>
          <p:cNvSpPr/>
          <p:nvPr/>
        </p:nvSpPr>
        <p:spPr>
          <a:xfrm>
            <a:off x="4799337" y="1397673"/>
            <a:ext cx="2064387" cy="1651510"/>
          </a:xfrm>
          <a:custGeom>
            <a:avLst/>
            <a:gdLst>
              <a:gd name="connsiteX0" fmla="*/ 0 w 2064387"/>
              <a:gd name="connsiteY0" fmla="*/ 165151 h 1651510"/>
              <a:gd name="connsiteX1" fmla="*/ 165151 w 2064387"/>
              <a:gd name="connsiteY1" fmla="*/ 0 h 1651510"/>
              <a:gd name="connsiteX2" fmla="*/ 1899236 w 2064387"/>
              <a:gd name="connsiteY2" fmla="*/ 0 h 1651510"/>
              <a:gd name="connsiteX3" fmla="*/ 2064387 w 2064387"/>
              <a:gd name="connsiteY3" fmla="*/ 165151 h 1651510"/>
              <a:gd name="connsiteX4" fmla="*/ 2064387 w 2064387"/>
              <a:gd name="connsiteY4" fmla="*/ 1486359 h 1651510"/>
              <a:gd name="connsiteX5" fmla="*/ 1899236 w 2064387"/>
              <a:gd name="connsiteY5" fmla="*/ 1651510 h 1651510"/>
              <a:gd name="connsiteX6" fmla="*/ 165151 w 2064387"/>
              <a:gd name="connsiteY6" fmla="*/ 1651510 h 1651510"/>
              <a:gd name="connsiteX7" fmla="*/ 0 w 2064387"/>
              <a:gd name="connsiteY7" fmla="*/ 1486359 h 1651510"/>
              <a:gd name="connsiteX8" fmla="*/ 0 w 2064387"/>
              <a:gd name="connsiteY8" fmla="*/ 165151 h 165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4387" h="1651510">
                <a:moveTo>
                  <a:pt x="0" y="165151"/>
                </a:moveTo>
                <a:cubicBezTo>
                  <a:pt x="0" y="73941"/>
                  <a:pt x="73941" y="0"/>
                  <a:pt x="165151" y="0"/>
                </a:cubicBezTo>
                <a:lnTo>
                  <a:pt x="1899236" y="0"/>
                </a:lnTo>
                <a:cubicBezTo>
                  <a:pt x="1990446" y="0"/>
                  <a:pt x="2064387" y="73941"/>
                  <a:pt x="2064387" y="165151"/>
                </a:cubicBezTo>
                <a:lnTo>
                  <a:pt x="2064387" y="1486359"/>
                </a:lnTo>
                <a:cubicBezTo>
                  <a:pt x="2064387" y="1577569"/>
                  <a:pt x="1990446" y="1651510"/>
                  <a:pt x="1899236" y="1651510"/>
                </a:cubicBezTo>
                <a:lnTo>
                  <a:pt x="165151" y="1651510"/>
                </a:lnTo>
                <a:cubicBezTo>
                  <a:pt x="73941" y="1651510"/>
                  <a:pt x="0" y="1577569"/>
                  <a:pt x="0" y="1486359"/>
                </a:cubicBezTo>
                <a:lnTo>
                  <a:pt x="0" y="16515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-9600000"/>
              <a:satOff val="-33335"/>
              <a:lumOff val="4000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996" tIns="95996" rIns="95996" bIns="95996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500" kern="1200" dirty="0" smtClean="0"/>
              <a:t>Quality as an integral part of business</a:t>
            </a:r>
            <a:endParaRPr lang="en-SG" sz="2500" kern="1200" dirty="0"/>
          </a:p>
        </p:txBody>
      </p:sp>
      <p:sp>
        <p:nvSpPr>
          <p:cNvPr id="14" name="Left Arrow 13"/>
          <p:cNvSpPr/>
          <p:nvPr/>
        </p:nvSpPr>
        <p:spPr>
          <a:xfrm rot="20700000">
            <a:off x="5673636" y="4110974"/>
            <a:ext cx="1833692" cy="61931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7030A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-14400000"/>
              <a:satOff val="-50003"/>
              <a:lumOff val="60001"/>
              <a:alphaOff val="0"/>
            </a:schemeClr>
          </a:fillRef>
          <a:effectRef idx="3">
            <a:schemeClr val="accent2">
              <a:hueOff val="-14400000"/>
              <a:satOff val="-50003"/>
              <a:lumOff val="60001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reeform 14"/>
          <p:cNvSpPr/>
          <p:nvPr/>
        </p:nvSpPr>
        <p:spPr>
          <a:xfrm>
            <a:off x="6443894" y="3357579"/>
            <a:ext cx="2064387" cy="1651510"/>
          </a:xfrm>
          <a:custGeom>
            <a:avLst/>
            <a:gdLst>
              <a:gd name="connsiteX0" fmla="*/ 0 w 2064387"/>
              <a:gd name="connsiteY0" fmla="*/ 165151 h 1651510"/>
              <a:gd name="connsiteX1" fmla="*/ 165151 w 2064387"/>
              <a:gd name="connsiteY1" fmla="*/ 0 h 1651510"/>
              <a:gd name="connsiteX2" fmla="*/ 1899236 w 2064387"/>
              <a:gd name="connsiteY2" fmla="*/ 0 h 1651510"/>
              <a:gd name="connsiteX3" fmla="*/ 2064387 w 2064387"/>
              <a:gd name="connsiteY3" fmla="*/ 165151 h 1651510"/>
              <a:gd name="connsiteX4" fmla="*/ 2064387 w 2064387"/>
              <a:gd name="connsiteY4" fmla="*/ 1486359 h 1651510"/>
              <a:gd name="connsiteX5" fmla="*/ 1899236 w 2064387"/>
              <a:gd name="connsiteY5" fmla="*/ 1651510 h 1651510"/>
              <a:gd name="connsiteX6" fmla="*/ 165151 w 2064387"/>
              <a:gd name="connsiteY6" fmla="*/ 1651510 h 1651510"/>
              <a:gd name="connsiteX7" fmla="*/ 0 w 2064387"/>
              <a:gd name="connsiteY7" fmla="*/ 1486359 h 1651510"/>
              <a:gd name="connsiteX8" fmla="*/ 0 w 2064387"/>
              <a:gd name="connsiteY8" fmla="*/ 165151 h 165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4387" h="1651510">
                <a:moveTo>
                  <a:pt x="0" y="165151"/>
                </a:moveTo>
                <a:cubicBezTo>
                  <a:pt x="0" y="73941"/>
                  <a:pt x="73941" y="0"/>
                  <a:pt x="165151" y="0"/>
                </a:cubicBezTo>
                <a:lnTo>
                  <a:pt x="1899236" y="0"/>
                </a:lnTo>
                <a:cubicBezTo>
                  <a:pt x="1990446" y="0"/>
                  <a:pt x="2064387" y="73941"/>
                  <a:pt x="2064387" y="165151"/>
                </a:cubicBezTo>
                <a:lnTo>
                  <a:pt x="2064387" y="1486359"/>
                </a:lnTo>
                <a:cubicBezTo>
                  <a:pt x="2064387" y="1577569"/>
                  <a:pt x="1990446" y="1651510"/>
                  <a:pt x="1899236" y="1651510"/>
                </a:cubicBezTo>
                <a:lnTo>
                  <a:pt x="165151" y="1651510"/>
                </a:lnTo>
                <a:cubicBezTo>
                  <a:pt x="73941" y="1651510"/>
                  <a:pt x="0" y="1577569"/>
                  <a:pt x="0" y="1486359"/>
                </a:cubicBezTo>
                <a:lnTo>
                  <a:pt x="0" y="165151"/>
                </a:lnTo>
                <a:close/>
              </a:path>
            </a:pathLst>
          </a:custGeom>
          <a:solidFill>
            <a:srgbClr val="7030A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-14400000"/>
              <a:satOff val="-50003"/>
              <a:lumOff val="6000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996" tIns="95996" rIns="95996" bIns="95996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500" kern="1200" dirty="0" smtClean="0"/>
              <a:t>Encourage self-directed improvement effort</a:t>
            </a:r>
            <a:endParaRPr lang="en-SG" sz="2500" kern="1200" dirty="0"/>
          </a:p>
        </p:txBody>
      </p:sp>
    </p:spTree>
    <p:extLst>
      <p:ext uri="{BB962C8B-B14F-4D97-AF65-F5344CB8AC3E}">
        <p14:creationId xmlns:p14="http://schemas.microsoft.com/office/powerpoint/2010/main" val="319830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1585" y="15141"/>
            <a:ext cx="8839199" cy="1143000"/>
          </a:xfrm>
        </p:spPr>
        <p:txBody>
          <a:bodyPr/>
          <a:lstStyle/>
          <a:p>
            <a:pPr algn="l"/>
            <a:r>
              <a:rPr lang="en-SG" sz="3600" dirty="0" smtClean="0"/>
              <a:t>Principles-Based QA Framework</a:t>
            </a:r>
            <a:endParaRPr lang="en-SG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31923" y="1041023"/>
            <a:ext cx="833410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800" b="1" dirty="0" smtClean="0">
                <a:solidFill>
                  <a:schemeClr val="accent2"/>
                </a:solidFill>
              </a:rPr>
              <a:t>Framework</a:t>
            </a:r>
            <a:r>
              <a:rPr lang="en-SG" sz="2800" b="1" dirty="0" smtClean="0">
                <a:solidFill>
                  <a:schemeClr val="accent2"/>
                </a:solidFill>
              </a:rPr>
              <a:t>:</a:t>
            </a:r>
          </a:p>
          <a:p>
            <a:endParaRPr lang="en-SG" sz="2800" b="1" dirty="0" smtClean="0">
              <a:solidFill>
                <a:schemeClr val="accent2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SG" sz="2400" u="sng" dirty="0" smtClean="0">
                <a:solidFill>
                  <a:schemeClr val="accent2"/>
                </a:solidFill>
              </a:rPr>
              <a:t>Outcomes-based framework </a:t>
            </a:r>
            <a:r>
              <a:rPr lang="en-SG" sz="2400" dirty="0" smtClean="0">
                <a:solidFill>
                  <a:schemeClr val="accent2"/>
                </a:solidFill>
              </a:rPr>
              <a:t>is based on the principles of outcomes-based education (OBE)</a:t>
            </a:r>
          </a:p>
          <a:p>
            <a:pPr marL="1485900" lvl="2" indent="-571500">
              <a:buFont typeface="Wingdings" panose="05000000000000000000" pitchFamily="2" charset="2"/>
              <a:buChar char="Ø"/>
            </a:pPr>
            <a:r>
              <a:rPr lang="en-SG" sz="2400" dirty="0" smtClean="0">
                <a:solidFill>
                  <a:schemeClr val="accent2"/>
                </a:solidFill>
              </a:rPr>
              <a:t>ABET</a:t>
            </a:r>
          </a:p>
          <a:p>
            <a:pPr marL="1485900" lvl="2" indent="-571500">
              <a:buFont typeface="Wingdings" panose="05000000000000000000" pitchFamily="2" charset="2"/>
              <a:buChar char="Ø"/>
            </a:pPr>
            <a:r>
              <a:rPr lang="en-SG" sz="2400" dirty="0" smtClean="0">
                <a:solidFill>
                  <a:schemeClr val="accent2"/>
                </a:solidFill>
              </a:rPr>
              <a:t>AUN-QA Framework (Programme Level)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SG" sz="2400" u="sng" dirty="0" smtClean="0">
                <a:solidFill>
                  <a:schemeClr val="accent2"/>
                </a:solidFill>
              </a:rPr>
              <a:t>Business excellence framework </a:t>
            </a:r>
            <a:r>
              <a:rPr lang="en-SG" sz="2400" dirty="0" smtClean="0">
                <a:solidFill>
                  <a:schemeClr val="accent2"/>
                </a:solidFill>
              </a:rPr>
              <a:t>is based on a set of fundamental concepts and values of high performing organisations</a:t>
            </a:r>
          </a:p>
          <a:p>
            <a:pPr marL="1485900" lvl="2" indent="-571500">
              <a:buFont typeface="Wingdings" panose="05000000000000000000" pitchFamily="2" charset="2"/>
              <a:buChar char="Ø"/>
            </a:pPr>
            <a:r>
              <a:rPr lang="en-SG" sz="2400" dirty="0" smtClean="0">
                <a:solidFill>
                  <a:schemeClr val="accent2"/>
                </a:solidFill>
              </a:rPr>
              <a:t>Baldrige (MBNQA) used in over 25 countries</a:t>
            </a:r>
          </a:p>
          <a:p>
            <a:pPr marL="1485900" lvl="2" indent="-571500">
              <a:buFont typeface="Wingdings" panose="05000000000000000000" pitchFamily="2" charset="2"/>
              <a:buChar char="Ø"/>
            </a:pPr>
            <a:r>
              <a:rPr lang="en-SG" sz="2400" dirty="0" smtClean="0">
                <a:solidFill>
                  <a:schemeClr val="accent2"/>
                </a:solidFill>
              </a:rPr>
              <a:t>European Foundation for Quality Management (EFQM) used in Europe</a:t>
            </a:r>
          </a:p>
          <a:p>
            <a:pPr marL="1485900" lvl="2" indent="-571500">
              <a:buFont typeface="Wingdings" panose="05000000000000000000" pitchFamily="2" charset="2"/>
              <a:buChar char="Ø"/>
            </a:pPr>
            <a:r>
              <a:rPr lang="en-SG" sz="2400" dirty="0" smtClean="0">
                <a:solidFill>
                  <a:schemeClr val="accent2"/>
                </a:solidFill>
              </a:rPr>
              <a:t>AUN-QA Framework (Institutional Level)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96168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SG" dirty="0" smtClean="0"/>
              <a:t>ABET (Programme)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2514" y="2796997"/>
            <a:ext cx="7985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SG" sz="2000" dirty="0" smtClean="0">
                <a:solidFill>
                  <a:srgbClr val="333333"/>
                </a:solidFill>
                <a:latin typeface="+mn-lt"/>
              </a:rPr>
              <a:t>The 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bilateral </a:t>
            </a:r>
            <a:r>
              <a:rPr lang="en-SG" sz="2000" u="sng" dirty="0">
                <a:solidFill>
                  <a:srgbClr val="F26B37"/>
                </a:solidFill>
                <a:latin typeface="+mn-lt"/>
                <a:hlinkClick r:id="rId2" tooltip="Engineering: Bilateral Engineers Canada"/>
              </a:rPr>
              <a:t>agreement between Engineers Canada and ABET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 (for engineering </a:t>
            </a:r>
            <a:r>
              <a:rPr lang="en-SG" sz="2000" dirty="0" smtClean="0">
                <a:solidFill>
                  <a:srgbClr val="333333"/>
                </a:solidFill>
                <a:latin typeface="+mn-lt"/>
              </a:rPr>
              <a:t>programmes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SG" sz="2000" dirty="0">
                <a:solidFill>
                  <a:srgbClr val="333333"/>
                </a:solidFill>
                <a:latin typeface="+mn-lt"/>
              </a:rPr>
              <a:t>The multilateral </a:t>
            </a:r>
            <a:r>
              <a:rPr lang="en-SG" sz="2000" u="sng" dirty="0">
                <a:solidFill>
                  <a:srgbClr val="F26B37"/>
                </a:solidFill>
                <a:latin typeface="+mn-lt"/>
                <a:hlinkClick r:id="rId3" tooltip="Engineering: Washington Accord"/>
              </a:rPr>
              <a:t>Washington Accord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 (for engineering </a:t>
            </a:r>
            <a:r>
              <a:rPr lang="en-SG" sz="2000" dirty="0" smtClean="0">
                <a:solidFill>
                  <a:srgbClr val="333333"/>
                </a:solidFill>
                <a:latin typeface="+mn-lt"/>
              </a:rPr>
              <a:t>programmes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SG" sz="2000" dirty="0">
                <a:solidFill>
                  <a:srgbClr val="333333"/>
                </a:solidFill>
                <a:latin typeface="+mn-lt"/>
              </a:rPr>
              <a:t>The multilateral </a:t>
            </a:r>
            <a:r>
              <a:rPr lang="en-SG" sz="2000" u="sng" dirty="0">
                <a:solidFill>
                  <a:srgbClr val="F26B37"/>
                </a:solidFill>
                <a:latin typeface="+mn-lt"/>
                <a:hlinkClick r:id="rId4" tooltip="Computing: Seoul Accord"/>
              </a:rPr>
              <a:t>Seoul Accord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 (for computing </a:t>
            </a:r>
            <a:r>
              <a:rPr lang="en-SG" sz="2000" dirty="0" smtClean="0">
                <a:solidFill>
                  <a:srgbClr val="333333"/>
                </a:solidFill>
                <a:latin typeface="+mn-lt"/>
              </a:rPr>
              <a:t>programmes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SG" sz="2000" dirty="0">
                <a:solidFill>
                  <a:srgbClr val="333333"/>
                </a:solidFill>
                <a:latin typeface="+mn-lt"/>
              </a:rPr>
              <a:t>The multilateral </a:t>
            </a:r>
            <a:r>
              <a:rPr lang="en-SG" sz="2000" u="sng" dirty="0">
                <a:solidFill>
                  <a:srgbClr val="F26B37"/>
                </a:solidFill>
                <a:latin typeface="+mn-lt"/>
                <a:hlinkClick r:id="rId5" tooltip="Engineering Technology: Sydney Accord"/>
              </a:rPr>
              <a:t>Sydney Accord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 (for bachelor degree-level engineering technology </a:t>
            </a:r>
            <a:r>
              <a:rPr lang="en-SG" sz="2000" dirty="0" smtClean="0">
                <a:solidFill>
                  <a:srgbClr val="333333"/>
                </a:solidFill>
                <a:latin typeface="+mn-lt"/>
              </a:rPr>
              <a:t>programmes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SG" sz="2000" dirty="0">
                <a:solidFill>
                  <a:srgbClr val="333333"/>
                </a:solidFill>
                <a:latin typeface="+mn-lt"/>
              </a:rPr>
              <a:t>The multilateral </a:t>
            </a:r>
            <a:r>
              <a:rPr lang="en-SG" sz="2000" u="sng" dirty="0">
                <a:solidFill>
                  <a:srgbClr val="F26B37"/>
                </a:solidFill>
                <a:latin typeface="+mn-lt"/>
                <a:hlinkClick r:id="rId6" tooltip="Engineering Technician: Dublin Accord"/>
              </a:rPr>
              <a:t>Dublin Accord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 (for associate degree-level engineering technician </a:t>
            </a:r>
            <a:r>
              <a:rPr lang="en-SG" sz="2000" dirty="0" smtClean="0">
                <a:solidFill>
                  <a:srgbClr val="333333"/>
                </a:solidFill>
                <a:latin typeface="+mn-lt"/>
              </a:rPr>
              <a:t>programmes</a:t>
            </a:r>
            <a:r>
              <a:rPr lang="en-SG" sz="2000" dirty="0">
                <a:solidFill>
                  <a:srgbClr val="333333"/>
                </a:solidFill>
                <a:latin typeface="+mn-lt"/>
              </a:rPr>
              <a:t>)</a:t>
            </a:r>
            <a:endParaRPr lang="en-SG" sz="2000" b="0" i="0" dirty="0">
              <a:solidFill>
                <a:srgbClr val="333333"/>
              </a:solidFill>
              <a:effectLst/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08" y="5852160"/>
            <a:ext cx="832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800" dirty="0" smtClean="0"/>
              <a:t>Source: http</a:t>
            </a:r>
            <a:r>
              <a:rPr lang="en-SG" sz="1800" dirty="0"/>
              <a:t>://www.abet.org/global-presence/mutual-recognition-agreements/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514" y="1417638"/>
            <a:ext cx="81642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000" dirty="0" smtClean="0">
                <a:solidFill>
                  <a:schemeClr val="accent2"/>
                </a:solidFill>
              </a:rPr>
              <a:t>ABET accredits </a:t>
            </a:r>
            <a:r>
              <a:rPr lang="en-SG" sz="2000" dirty="0">
                <a:solidFill>
                  <a:schemeClr val="accent2"/>
                </a:solidFill>
              </a:rPr>
              <a:t>college and university </a:t>
            </a:r>
            <a:r>
              <a:rPr lang="en-SG" sz="2000" dirty="0" smtClean="0">
                <a:solidFill>
                  <a:schemeClr val="accent2"/>
                </a:solidFill>
              </a:rPr>
              <a:t>programmes </a:t>
            </a:r>
            <a:r>
              <a:rPr lang="en-SG" sz="2000" dirty="0">
                <a:solidFill>
                  <a:schemeClr val="accent2"/>
                </a:solidFill>
              </a:rPr>
              <a:t>in the disciplines of applied science, computing, engineering, and engineering technology at the associate, bachelor, and master degree levels</a:t>
            </a:r>
            <a:r>
              <a:rPr lang="en-SG" sz="2000" dirty="0" smtClean="0">
                <a:solidFill>
                  <a:schemeClr val="accent2"/>
                </a:solidFill>
              </a:rPr>
              <a:t>. </a:t>
            </a:r>
          </a:p>
          <a:p>
            <a:r>
              <a:rPr lang="en-SG" sz="2000" dirty="0" smtClean="0">
                <a:solidFill>
                  <a:schemeClr val="accent2"/>
                </a:solidFill>
              </a:rPr>
              <a:t>ABET is a signatory to five MRAs:</a:t>
            </a:r>
            <a:endParaRPr lang="en-SG" sz="20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://www.ifees.net/wp-content/uploads/2016/03/ABET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321" y="80260"/>
            <a:ext cx="1170697" cy="133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98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CD7DAE-593B-4284-86B8-0D83674E3284}" type="slidenum">
              <a:rPr lang="en-US" altLang="en-US" sz="14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 smtClean="0">
              <a:solidFill>
                <a:schemeClr val="bg1"/>
              </a:solidFill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-6349"/>
            <a:ext cx="8088902" cy="1143000"/>
          </a:xfrm>
        </p:spPr>
        <p:txBody>
          <a:bodyPr/>
          <a:lstStyle/>
          <a:p>
            <a:pPr algn="l" eaLnBrk="1" hangingPunct="1"/>
            <a:r>
              <a:rPr lang="en-GB" altLang="en-US" sz="4000" dirty="0" smtClean="0"/>
              <a:t>AUN-QA Framework (Programme)</a:t>
            </a:r>
            <a:endParaRPr lang="en-US" altLang="en-US" sz="4000" dirty="0" smtClean="0"/>
          </a:p>
        </p:txBody>
      </p:sp>
      <p:grpSp>
        <p:nvGrpSpPr>
          <p:cNvPr id="48132" name="Group 27"/>
          <p:cNvGrpSpPr>
            <a:grpSpLocks/>
          </p:cNvGrpSpPr>
          <p:nvPr/>
        </p:nvGrpSpPr>
        <p:grpSpPr bwMode="auto">
          <a:xfrm>
            <a:off x="1965325" y="1639888"/>
            <a:ext cx="5065713" cy="5126037"/>
            <a:chOff x="1930400" y="1654630"/>
            <a:chExt cx="5065485" cy="5125599"/>
          </a:xfrm>
        </p:grpSpPr>
        <p:sp>
          <p:nvSpPr>
            <p:cNvPr id="48142" name="Isosceles Triangle 10"/>
            <p:cNvSpPr>
              <a:spLocks noChangeArrowheads="1"/>
            </p:cNvSpPr>
            <p:nvPr/>
          </p:nvSpPr>
          <p:spPr bwMode="auto">
            <a:xfrm>
              <a:off x="1930400" y="1654630"/>
              <a:ext cx="5065485" cy="4513942"/>
            </a:xfrm>
            <a:prstGeom prst="triangle">
              <a:avLst>
                <a:gd name="adj" fmla="val 50000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60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Connector 13"/>
            <p:cNvCxnSpPr>
              <a:stCxn id="48142" idx="1"/>
              <a:endCxn id="48142" idx="5"/>
            </p:cNvCxnSpPr>
            <p:nvPr/>
          </p:nvCxnSpPr>
          <p:spPr bwMode="auto">
            <a:xfrm rot="10800000" flipH="1">
              <a:off x="3197168" y="3911862"/>
              <a:ext cx="2531949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144" name="Straight Connector 15"/>
            <p:cNvCxnSpPr>
              <a:cxnSpLocks noChangeShapeType="1"/>
            </p:cNvCxnSpPr>
            <p:nvPr/>
          </p:nvCxnSpPr>
          <p:spPr bwMode="auto">
            <a:xfrm rot="5400000" flipH="1" flipV="1">
              <a:off x="5515429" y="3541486"/>
              <a:ext cx="5805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2539973" y="5065875"/>
              <a:ext cx="3832053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146" name="TextBox 24"/>
            <p:cNvSpPr txBox="1">
              <a:spLocks noChangeArrowheads="1"/>
            </p:cNvSpPr>
            <p:nvPr/>
          </p:nvSpPr>
          <p:spPr bwMode="auto">
            <a:xfrm>
              <a:off x="3309257" y="2570255"/>
              <a:ext cx="2264228" cy="129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Strategic</a:t>
              </a:r>
              <a:br>
                <a:rPr lang="en-US" altLang="en-US" sz="2000"/>
              </a:br>
              <a:r>
                <a:rPr lang="en-US" altLang="en-US" sz="2000"/>
                <a:t>QA </a:t>
              </a:r>
              <a:br>
                <a:rPr lang="en-US" altLang="en-US" sz="2000"/>
              </a:br>
              <a:r>
                <a:rPr lang="en-US" altLang="en-US" sz="2000"/>
                <a:t>(Institutional)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8147" name="TextBox 25"/>
            <p:cNvSpPr txBox="1">
              <a:spLocks noChangeArrowheads="1"/>
            </p:cNvSpPr>
            <p:nvPr/>
          </p:nvSpPr>
          <p:spPr bwMode="auto">
            <a:xfrm>
              <a:off x="2960914" y="4194629"/>
              <a:ext cx="296091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Systemic QA</a:t>
              </a:r>
              <a:br>
                <a:rPr lang="en-US" altLang="en-US" sz="2000"/>
              </a:br>
              <a:r>
                <a:rPr lang="en-US" altLang="en-US" sz="2000"/>
                <a:t>(Internal QA System)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000"/>
            </a:p>
          </p:txBody>
        </p:sp>
        <p:sp>
          <p:nvSpPr>
            <p:cNvPr id="48148" name="TextBox 26"/>
            <p:cNvSpPr txBox="1">
              <a:spLocks noChangeArrowheads="1"/>
            </p:cNvSpPr>
            <p:nvPr/>
          </p:nvSpPr>
          <p:spPr bwMode="auto">
            <a:xfrm>
              <a:off x="2902857" y="5210628"/>
              <a:ext cx="3280229" cy="1569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Functional QA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(Education, Research and Service)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600">
                <a:solidFill>
                  <a:schemeClr val="tx2"/>
                </a:solidFill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flipH="1" flipV="1">
            <a:off x="2073275" y="4203700"/>
            <a:ext cx="1236663" cy="137953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7375" y="3355975"/>
            <a:ext cx="2374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SG" altLang="en-US" sz="1800">
                <a:solidFill>
                  <a:schemeClr val="tx2"/>
                </a:solidFill>
              </a:rPr>
              <a:t>Programme QA Assessment since 2007</a:t>
            </a:r>
          </a:p>
        </p:txBody>
      </p:sp>
      <p:pic>
        <p:nvPicPr>
          <p:cNvPr id="19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219575"/>
            <a:ext cx="1198563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41" y="1695090"/>
            <a:ext cx="3185364" cy="173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3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548" y="0"/>
            <a:ext cx="8682445" cy="1143000"/>
          </a:xfrm>
        </p:spPr>
        <p:txBody>
          <a:bodyPr/>
          <a:lstStyle/>
          <a:p>
            <a:pPr algn="l"/>
            <a:r>
              <a:rPr lang="en-SG" sz="3200" dirty="0" smtClean="0"/>
              <a:t>ABET and AUN-QA Framework (Programme)</a:t>
            </a:r>
            <a:endParaRPr lang="en-SG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074663"/>
              </p:ext>
            </p:extLst>
          </p:nvPr>
        </p:nvGraphicFramePr>
        <p:xfrm>
          <a:off x="252549" y="1143000"/>
          <a:ext cx="8682445" cy="4979126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380411"/>
                <a:gridCol w="4302034"/>
              </a:tblGrid>
              <a:tr h="590006">
                <a:tc>
                  <a:txBody>
                    <a:bodyPr/>
                    <a:lstStyle/>
                    <a:p>
                      <a:pPr algn="ctr"/>
                      <a:r>
                        <a:rPr lang="en-SG" sz="2000" dirty="0" smtClean="0"/>
                        <a:t>ABET (Engineering)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2000" dirty="0" smtClean="0"/>
                        <a:t>AUN-QA Framework</a:t>
                      </a:r>
                      <a:r>
                        <a:rPr lang="en-SG" sz="2000" baseline="0" dirty="0" smtClean="0"/>
                        <a:t> (</a:t>
                      </a:r>
                      <a:r>
                        <a:rPr lang="en-SG" sz="2000" baseline="0" dirty="0" smtClean="0"/>
                        <a:t>Version 3)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1. Students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8. Student</a:t>
                      </a:r>
                      <a:r>
                        <a:rPr lang="en-SG" sz="2000" baseline="0" dirty="0" smtClean="0"/>
                        <a:t> Quality and Support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2. Programme Educational Objectives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SG" sz="2000" dirty="0" smtClean="0"/>
                        <a:t>Expected Learning Outcomes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SG" sz="2000" dirty="0" smtClean="0"/>
                        <a:t>Programme Specification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3. Programme Outcomes (a to k)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1. Expected Learning Outcomes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4. Continuous Improvement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10. Quality Enhancement</a:t>
                      </a:r>
                    </a:p>
                    <a:p>
                      <a:r>
                        <a:rPr lang="en-SG" sz="2000" dirty="0" smtClean="0"/>
                        <a:t>11. Output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5. Curriculum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3. Programme Structure</a:t>
                      </a:r>
                      <a:r>
                        <a:rPr lang="en-SG" sz="2000" baseline="0" dirty="0" smtClean="0"/>
                        <a:t> &amp; Content</a:t>
                      </a:r>
                    </a:p>
                    <a:p>
                      <a:r>
                        <a:rPr lang="en-SG" sz="2000" baseline="0" dirty="0" smtClean="0"/>
                        <a:t>4. Teaching and Learning Approach</a:t>
                      </a:r>
                    </a:p>
                    <a:p>
                      <a:r>
                        <a:rPr lang="en-SG" sz="2000" baseline="0" dirty="0" smtClean="0"/>
                        <a:t>5. Student Assessment 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6. Faculty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6. Academic Staff Quality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7. Facilities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9.</a:t>
                      </a:r>
                      <a:r>
                        <a:rPr lang="en-SG" sz="2000" baseline="0" dirty="0" smtClean="0"/>
                        <a:t> Facilities and Infrastructure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8. Institutional Support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SG" sz="2000" dirty="0" smtClean="0"/>
                        <a:t>7. Support Staff Quality</a:t>
                      </a:r>
                      <a:endParaRPr lang="en-SG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51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CD7DAE-593B-4284-86B8-0D83674E3284}" type="slidenum">
              <a:rPr lang="en-US" altLang="en-US" sz="14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 smtClean="0">
              <a:solidFill>
                <a:schemeClr val="bg1"/>
              </a:solidFill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4" y="-6349"/>
            <a:ext cx="8106319" cy="1143000"/>
          </a:xfrm>
        </p:spPr>
        <p:txBody>
          <a:bodyPr/>
          <a:lstStyle/>
          <a:p>
            <a:pPr algn="l" eaLnBrk="1" hangingPunct="1"/>
            <a:r>
              <a:rPr lang="en-GB" altLang="en-US" sz="4000" dirty="0" smtClean="0"/>
              <a:t>AUN-QA Framework (Institutional)</a:t>
            </a:r>
            <a:endParaRPr lang="en-US" altLang="en-US" sz="4000" dirty="0" smtClean="0"/>
          </a:p>
        </p:txBody>
      </p:sp>
      <p:grpSp>
        <p:nvGrpSpPr>
          <p:cNvPr id="48132" name="Group 27"/>
          <p:cNvGrpSpPr>
            <a:grpSpLocks/>
          </p:cNvGrpSpPr>
          <p:nvPr/>
        </p:nvGrpSpPr>
        <p:grpSpPr bwMode="auto">
          <a:xfrm>
            <a:off x="1965325" y="1639888"/>
            <a:ext cx="5065713" cy="5126037"/>
            <a:chOff x="1930400" y="1654630"/>
            <a:chExt cx="5065485" cy="5125599"/>
          </a:xfrm>
        </p:grpSpPr>
        <p:sp>
          <p:nvSpPr>
            <p:cNvPr id="48142" name="Isosceles Triangle 10"/>
            <p:cNvSpPr>
              <a:spLocks noChangeArrowheads="1"/>
            </p:cNvSpPr>
            <p:nvPr/>
          </p:nvSpPr>
          <p:spPr bwMode="auto">
            <a:xfrm>
              <a:off x="1930400" y="1654630"/>
              <a:ext cx="5065485" cy="4513942"/>
            </a:xfrm>
            <a:prstGeom prst="triangle">
              <a:avLst>
                <a:gd name="adj" fmla="val 50000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600">
                <a:solidFill>
                  <a:schemeClr val="tx2"/>
                </a:solidFill>
              </a:endParaRPr>
            </a:p>
          </p:txBody>
        </p:sp>
        <p:cxnSp>
          <p:nvCxnSpPr>
            <p:cNvPr id="14" name="Straight Connector 13"/>
            <p:cNvCxnSpPr>
              <a:stCxn id="48142" idx="1"/>
              <a:endCxn id="48142" idx="5"/>
            </p:cNvCxnSpPr>
            <p:nvPr/>
          </p:nvCxnSpPr>
          <p:spPr bwMode="auto">
            <a:xfrm rot="10800000" flipH="1">
              <a:off x="3197168" y="3911862"/>
              <a:ext cx="2531949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144" name="Straight Connector 15"/>
            <p:cNvCxnSpPr>
              <a:cxnSpLocks noChangeShapeType="1"/>
            </p:cNvCxnSpPr>
            <p:nvPr/>
          </p:nvCxnSpPr>
          <p:spPr bwMode="auto">
            <a:xfrm rot="5400000" flipH="1" flipV="1">
              <a:off x="5515429" y="3541486"/>
              <a:ext cx="58057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2539973" y="5065875"/>
              <a:ext cx="3832053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146" name="TextBox 24"/>
            <p:cNvSpPr txBox="1">
              <a:spLocks noChangeArrowheads="1"/>
            </p:cNvSpPr>
            <p:nvPr/>
          </p:nvSpPr>
          <p:spPr bwMode="auto">
            <a:xfrm>
              <a:off x="3309257" y="2570255"/>
              <a:ext cx="2264228" cy="1292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Strategic</a:t>
              </a:r>
              <a:br>
                <a:rPr lang="en-US" altLang="en-US" sz="2000"/>
              </a:br>
              <a:r>
                <a:rPr lang="en-US" altLang="en-US" sz="2000"/>
                <a:t>QA </a:t>
              </a:r>
              <a:br>
                <a:rPr lang="en-US" altLang="en-US" sz="2000"/>
              </a:br>
              <a:r>
                <a:rPr lang="en-US" altLang="en-US" sz="2000"/>
                <a:t>(Institutional)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48147" name="TextBox 25"/>
            <p:cNvSpPr txBox="1">
              <a:spLocks noChangeArrowheads="1"/>
            </p:cNvSpPr>
            <p:nvPr/>
          </p:nvSpPr>
          <p:spPr bwMode="auto">
            <a:xfrm>
              <a:off x="2960914" y="4194629"/>
              <a:ext cx="296091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Systemic QA</a:t>
              </a:r>
              <a:br>
                <a:rPr lang="en-US" altLang="en-US" sz="2000"/>
              </a:br>
              <a:r>
                <a:rPr lang="en-US" altLang="en-US" sz="2000"/>
                <a:t>(Internal QA System)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2000"/>
            </a:p>
          </p:txBody>
        </p:sp>
        <p:sp>
          <p:nvSpPr>
            <p:cNvPr id="48148" name="TextBox 26"/>
            <p:cNvSpPr txBox="1">
              <a:spLocks noChangeArrowheads="1"/>
            </p:cNvSpPr>
            <p:nvPr/>
          </p:nvSpPr>
          <p:spPr bwMode="auto">
            <a:xfrm>
              <a:off x="2902857" y="5210628"/>
              <a:ext cx="3280229" cy="1569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Functional QA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(Education, Research and Service)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600">
                <a:solidFill>
                  <a:schemeClr val="tx2"/>
                </a:solidFill>
              </a:endParaRPr>
            </a:p>
          </p:txBody>
        </p:sp>
      </p:grpSp>
      <p:pic>
        <p:nvPicPr>
          <p:cNvPr id="12" name="Picture 49" descr="D:\Johnson Disk\AUN QA\AUN QA Documentation Review\Institutional QA Manual 2016\AUN-QA Model at Institution Level Version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582738"/>
            <a:ext cx="302895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2073275" y="4203700"/>
            <a:ext cx="1236663" cy="137953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ight Brace 2"/>
          <p:cNvSpPr>
            <a:spLocks/>
          </p:cNvSpPr>
          <p:nvPr/>
        </p:nvSpPr>
        <p:spPr bwMode="auto">
          <a:xfrm rot="-1766237">
            <a:off x="5784850" y="1204913"/>
            <a:ext cx="534988" cy="5130800"/>
          </a:xfrm>
          <a:prstGeom prst="rightBrace">
            <a:avLst>
              <a:gd name="adj1" fmla="val 50794"/>
              <a:gd name="adj2" fmla="val 4891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SG" altLang="en-US" sz="360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16663" y="3400425"/>
            <a:ext cx="2373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SG" altLang="en-US" sz="1800">
                <a:solidFill>
                  <a:schemeClr val="tx2"/>
                </a:solidFill>
              </a:rPr>
              <a:t>Institutional QA Assessment commencing</a:t>
            </a:r>
            <a:br>
              <a:rPr lang="en-SG" altLang="en-US" sz="1800">
                <a:solidFill>
                  <a:schemeClr val="tx2"/>
                </a:solidFill>
              </a:rPr>
            </a:br>
            <a:r>
              <a:rPr lang="en-SG" altLang="en-US" sz="1800">
                <a:solidFill>
                  <a:schemeClr val="tx2"/>
                </a:solidFill>
              </a:rPr>
              <a:t> Jan 2017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7375" y="3355975"/>
            <a:ext cx="2374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SG" altLang="en-US" sz="1800">
                <a:solidFill>
                  <a:schemeClr val="tx2"/>
                </a:solidFill>
              </a:rPr>
              <a:t>Programme QA Assessment since 2007</a:t>
            </a:r>
          </a:p>
        </p:txBody>
      </p:sp>
      <p:pic>
        <p:nvPicPr>
          <p:cNvPr id="19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219575"/>
            <a:ext cx="1198563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625975"/>
            <a:ext cx="11938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41" y="1695090"/>
            <a:ext cx="3185364" cy="173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6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113" y="5057775"/>
            <a:ext cx="26066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206064-1849-4175-98F6-8D1D6174A1D7}" type="slidenum">
              <a:rPr lang="en-GB" altLang="en-US" smtClean="0"/>
              <a:pPr>
                <a:defRPr/>
              </a:pPr>
              <a:t>28</a:t>
            </a:fld>
            <a:endParaRPr lang="en-GB" altLang="en-US" sz="1441"/>
          </a:p>
        </p:txBody>
      </p:sp>
      <p:pic>
        <p:nvPicPr>
          <p:cNvPr id="111622" name="Picture 2" descr="http://www.veit.de/fileadmin/user_upload/worldmap/worldmap_continents0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538288"/>
            <a:ext cx="8577262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Oval 37"/>
          <p:cNvSpPr/>
          <p:nvPr/>
        </p:nvSpPr>
        <p:spPr>
          <a:xfrm>
            <a:off x="6581775" y="3154363"/>
            <a:ext cx="1441450" cy="13049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sz="3243"/>
          </a:p>
        </p:txBody>
      </p:sp>
      <p:sp>
        <p:nvSpPr>
          <p:cNvPr id="40" name="Oval 39"/>
          <p:cNvSpPr/>
          <p:nvPr/>
        </p:nvSpPr>
        <p:spPr>
          <a:xfrm>
            <a:off x="4033838" y="1712913"/>
            <a:ext cx="1441450" cy="13049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sz="3243"/>
          </a:p>
        </p:txBody>
      </p:sp>
      <p:sp>
        <p:nvSpPr>
          <p:cNvPr id="41" name="Oval 40"/>
          <p:cNvSpPr/>
          <p:nvPr/>
        </p:nvSpPr>
        <p:spPr>
          <a:xfrm>
            <a:off x="865188" y="2011363"/>
            <a:ext cx="1441450" cy="13033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sz="3243"/>
          </a:p>
        </p:txBody>
      </p:sp>
      <p:cxnSp>
        <p:nvCxnSpPr>
          <p:cNvPr id="42" name="Straight Arrow Connector 41"/>
          <p:cNvCxnSpPr>
            <a:stCxn id="48" idx="7"/>
          </p:cNvCxnSpPr>
          <p:nvPr/>
        </p:nvCxnSpPr>
        <p:spPr>
          <a:xfrm flipV="1">
            <a:off x="5835650" y="4184650"/>
            <a:ext cx="863600" cy="9763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40" idx="4"/>
          </p:cNvCxnSpPr>
          <p:nvPr/>
        </p:nvCxnSpPr>
        <p:spPr>
          <a:xfrm flipH="1" flipV="1">
            <a:off x="4754563" y="3017838"/>
            <a:ext cx="0" cy="18526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8" idx="1"/>
          </p:cNvCxnSpPr>
          <p:nvPr/>
        </p:nvCxnSpPr>
        <p:spPr>
          <a:xfrm flipH="1" flipV="1">
            <a:off x="2084388" y="3113088"/>
            <a:ext cx="1566862" cy="20478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3198813" y="4870450"/>
            <a:ext cx="3089275" cy="19796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SG" sz="3243"/>
          </a:p>
        </p:txBody>
      </p:sp>
      <p:sp>
        <p:nvSpPr>
          <p:cNvPr id="52" name="TextBox 51"/>
          <p:cNvSpPr txBox="1"/>
          <p:nvPr/>
        </p:nvSpPr>
        <p:spPr>
          <a:xfrm>
            <a:off x="6581775" y="3444875"/>
            <a:ext cx="1512888" cy="59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43" b="1" dirty="0">
                <a:solidFill>
                  <a:srgbClr val="FF0000"/>
                </a:solidFill>
              </a:rPr>
              <a:t>AQAF</a:t>
            </a:r>
            <a:endParaRPr lang="en-SG" sz="3243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086225" y="1914525"/>
            <a:ext cx="1336675" cy="59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43" b="1" dirty="0">
                <a:solidFill>
                  <a:srgbClr val="FF0000"/>
                </a:solidFill>
              </a:rPr>
              <a:t>ESG</a:t>
            </a:r>
            <a:endParaRPr lang="en-SG" sz="3243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35038" y="2209800"/>
            <a:ext cx="13033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1" b="1" dirty="0">
                <a:solidFill>
                  <a:srgbClr val="FF0000"/>
                </a:solidFill>
              </a:rPr>
              <a:t>Baldrige</a:t>
            </a:r>
            <a:endParaRPr lang="en-SG" sz="1801" b="1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98888" y="5524500"/>
            <a:ext cx="2182812" cy="59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43" b="1" dirty="0">
                <a:solidFill>
                  <a:srgbClr val="FF0000"/>
                </a:solidFill>
              </a:rPr>
              <a:t>AUN-QA</a:t>
            </a:r>
            <a:endParaRPr lang="en-SG" sz="3243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5813" y="3998913"/>
            <a:ext cx="4957762" cy="48101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522" b="1" dirty="0"/>
              <a:t>A Transnational QA Framework</a:t>
            </a:r>
            <a:endParaRPr lang="en-SG" sz="2522" b="1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18654" y="0"/>
            <a:ext cx="8229600" cy="1143000"/>
          </a:xfrm>
        </p:spPr>
        <p:txBody>
          <a:bodyPr/>
          <a:lstStyle/>
          <a:p>
            <a:pPr algn="l"/>
            <a:r>
              <a:rPr lang="en-SG" sz="3600" dirty="0" smtClean="0"/>
              <a:t>AUN-QA Framework (Institutional)</a:t>
            </a:r>
            <a:endParaRPr lang="en-SG" sz="3600" dirty="0"/>
          </a:p>
        </p:txBody>
      </p:sp>
    </p:spTree>
    <p:extLst>
      <p:ext uri="{BB962C8B-B14F-4D97-AF65-F5344CB8AC3E}">
        <p14:creationId xmlns:p14="http://schemas.microsoft.com/office/powerpoint/2010/main" val="61331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0" grpId="0" animBg="1"/>
      <p:bldP spid="41" grpId="0" animBg="1"/>
      <p:bldP spid="52" grpId="0"/>
      <p:bldP spid="54" grpId="0"/>
      <p:bldP spid="55" grpId="0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100013"/>
            <a:ext cx="8228013" cy="1139825"/>
          </a:xfrm>
        </p:spPr>
        <p:txBody>
          <a:bodyPr/>
          <a:lstStyle/>
          <a:p>
            <a:pPr algn="l">
              <a:defRPr/>
            </a:pPr>
            <a:r>
              <a:rPr lang="en-US" sz="2882" dirty="0"/>
              <a:t>Alignment of AUN-QA Framework at Institutional Level with Principle 3 (IQA) of AQAF</a:t>
            </a:r>
            <a:endParaRPr lang="en-SG" sz="2882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F002DF-7879-479C-8A13-5A3CAB4FB696}" type="slidenum">
              <a:rPr lang="en-GB" altLang="en-US" smtClean="0"/>
              <a:pPr>
                <a:defRPr/>
              </a:pPr>
              <a:t>29</a:t>
            </a:fld>
            <a:endParaRPr lang="en-GB" altLang="en-US" sz="1441"/>
          </a:p>
        </p:txBody>
      </p:sp>
      <p:sp>
        <p:nvSpPr>
          <p:cNvPr id="18" name="TextBox 17"/>
          <p:cNvSpPr txBox="1"/>
          <p:nvPr/>
        </p:nvSpPr>
        <p:spPr>
          <a:xfrm>
            <a:off x="317500" y="1370013"/>
            <a:ext cx="8372475" cy="341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21" b="1" dirty="0"/>
              <a:t>Principles of Internal Quality Assurance (ASEAN-QA Framework)</a:t>
            </a:r>
          </a:p>
        </p:txBody>
      </p:sp>
      <p:pic>
        <p:nvPicPr>
          <p:cNvPr id="921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1703388"/>
            <a:ext cx="8489950" cy="502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03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7715" y="156590"/>
            <a:ext cx="8725988" cy="1143000"/>
          </a:xfrm>
        </p:spPr>
        <p:txBody>
          <a:bodyPr/>
          <a:lstStyle/>
          <a:p>
            <a:pPr algn="l"/>
            <a:r>
              <a:rPr lang="en-US" altLang="en-US" sz="4000" dirty="0" smtClean="0"/>
              <a:t>Emerging Trends in Higher Education</a:t>
            </a:r>
            <a:endParaRPr lang="en-SG" altLang="en-US" sz="4000" dirty="0" smtClean="0"/>
          </a:p>
        </p:txBody>
      </p:sp>
      <p:sp>
        <p:nvSpPr>
          <p:cNvPr id="8" name="Right Arrow 7"/>
          <p:cNvSpPr/>
          <p:nvPr/>
        </p:nvSpPr>
        <p:spPr>
          <a:xfrm>
            <a:off x="1981199" y="1397000"/>
            <a:ext cx="5181600" cy="4064000"/>
          </a:xfrm>
          <a:prstGeom prst="rightArrow">
            <a:avLst/>
          </a:prstGeom>
          <a:solidFill>
            <a:srgbClr val="FF3300"/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1530548" y="2616199"/>
            <a:ext cx="1962150" cy="1625600"/>
          </a:xfrm>
          <a:custGeom>
            <a:avLst/>
            <a:gdLst>
              <a:gd name="connsiteX0" fmla="*/ 0 w 1962150"/>
              <a:gd name="connsiteY0" fmla="*/ 270939 h 1625600"/>
              <a:gd name="connsiteX1" fmla="*/ 270939 w 1962150"/>
              <a:gd name="connsiteY1" fmla="*/ 0 h 1625600"/>
              <a:gd name="connsiteX2" fmla="*/ 1691211 w 1962150"/>
              <a:gd name="connsiteY2" fmla="*/ 0 h 1625600"/>
              <a:gd name="connsiteX3" fmla="*/ 1962150 w 1962150"/>
              <a:gd name="connsiteY3" fmla="*/ 270939 h 1625600"/>
              <a:gd name="connsiteX4" fmla="*/ 1962150 w 1962150"/>
              <a:gd name="connsiteY4" fmla="*/ 1354661 h 1625600"/>
              <a:gd name="connsiteX5" fmla="*/ 1691211 w 1962150"/>
              <a:gd name="connsiteY5" fmla="*/ 1625600 h 1625600"/>
              <a:gd name="connsiteX6" fmla="*/ 270939 w 1962150"/>
              <a:gd name="connsiteY6" fmla="*/ 1625600 h 1625600"/>
              <a:gd name="connsiteX7" fmla="*/ 0 w 1962150"/>
              <a:gd name="connsiteY7" fmla="*/ 1354661 h 1625600"/>
              <a:gd name="connsiteX8" fmla="*/ 0 w 196215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215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691211" y="0"/>
                </a:lnTo>
                <a:cubicBezTo>
                  <a:pt x="1840846" y="0"/>
                  <a:pt x="1962150" y="121304"/>
                  <a:pt x="1962150" y="270939"/>
                </a:cubicBezTo>
                <a:lnTo>
                  <a:pt x="1962150" y="1354661"/>
                </a:lnTo>
                <a:cubicBezTo>
                  <a:pt x="1962150" y="1504296"/>
                  <a:pt x="1840846" y="1625600"/>
                  <a:pt x="169121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365" tIns="159365" rIns="159365" bIns="15936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100" kern="1200" dirty="0" smtClean="0"/>
              <a:t>Advancement in Science, Medicine and Technology</a:t>
            </a:r>
            <a:endParaRPr lang="en-SG" sz="2100" kern="1200" dirty="0"/>
          </a:p>
        </p:txBody>
      </p:sp>
      <p:sp>
        <p:nvSpPr>
          <p:cNvPr id="10" name="Freeform 9"/>
          <p:cNvSpPr/>
          <p:nvPr/>
        </p:nvSpPr>
        <p:spPr>
          <a:xfrm>
            <a:off x="3590925" y="2616199"/>
            <a:ext cx="1962150" cy="1625600"/>
          </a:xfrm>
          <a:custGeom>
            <a:avLst/>
            <a:gdLst>
              <a:gd name="connsiteX0" fmla="*/ 0 w 1962150"/>
              <a:gd name="connsiteY0" fmla="*/ 270939 h 1625600"/>
              <a:gd name="connsiteX1" fmla="*/ 270939 w 1962150"/>
              <a:gd name="connsiteY1" fmla="*/ 0 h 1625600"/>
              <a:gd name="connsiteX2" fmla="*/ 1691211 w 1962150"/>
              <a:gd name="connsiteY2" fmla="*/ 0 h 1625600"/>
              <a:gd name="connsiteX3" fmla="*/ 1962150 w 1962150"/>
              <a:gd name="connsiteY3" fmla="*/ 270939 h 1625600"/>
              <a:gd name="connsiteX4" fmla="*/ 1962150 w 1962150"/>
              <a:gd name="connsiteY4" fmla="*/ 1354661 h 1625600"/>
              <a:gd name="connsiteX5" fmla="*/ 1691211 w 1962150"/>
              <a:gd name="connsiteY5" fmla="*/ 1625600 h 1625600"/>
              <a:gd name="connsiteX6" fmla="*/ 270939 w 1962150"/>
              <a:gd name="connsiteY6" fmla="*/ 1625600 h 1625600"/>
              <a:gd name="connsiteX7" fmla="*/ 0 w 1962150"/>
              <a:gd name="connsiteY7" fmla="*/ 1354661 h 1625600"/>
              <a:gd name="connsiteX8" fmla="*/ 0 w 196215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215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691211" y="0"/>
                </a:lnTo>
                <a:cubicBezTo>
                  <a:pt x="1840846" y="0"/>
                  <a:pt x="1962150" y="121304"/>
                  <a:pt x="1962150" y="270939"/>
                </a:cubicBezTo>
                <a:lnTo>
                  <a:pt x="1962150" y="1354661"/>
                </a:lnTo>
                <a:cubicBezTo>
                  <a:pt x="1962150" y="1504296"/>
                  <a:pt x="1840846" y="1625600"/>
                  <a:pt x="169121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70C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-7200000"/>
              <a:satOff val="-25001"/>
              <a:lumOff val="3000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365" tIns="159365" rIns="159365" bIns="15936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100" kern="1200" dirty="0" err="1" smtClean="0"/>
              <a:t>Massification</a:t>
            </a:r>
            <a:endParaRPr lang="en-SG" sz="21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5651301" y="2616199"/>
            <a:ext cx="1962150" cy="1625600"/>
          </a:xfrm>
          <a:custGeom>
            <a:avLst/>
            <a:gdLst>
              <a:gd name="connsiteX0" fmla="*/ 0 w 1962150"/>
              <a:gd name="connsiteY0" fmla="*/ 270939 h 1625600"/>
              <a:gd name="connsiteX1" fmla="*/ 270939 w 1962150"/>
              <a:gd name="connsiteY1" fmla="*/ 0 h 1625600"/>
              <a:gd name="connsiteX2" fmla="*/ 1691211 w 1962150"/>
              <a:gd name="connsiteY2" fmla="*/ 0 h 1625600"/>
              <a:gd name="connsiteX3" fmla="*/ 1962150 w 1962150"/>
              <a:gd name="connsiteY3" fmla="*/ 270939 h 1625600"/>
              <a:gd name="connsiteX4" fmla="*/ 1962150 w 1962150"/>
              <a:gd name="connsiteY4" fmla="*/ 1354661 h 1625600"/>
              <a:gd name="connsiteX5" fmla="*/ 1691211 w 1962150"/>
              <a:gd name="connsiteY5" fmla="*/ 1625600 h 1625600"/>
              <a:gd name="connsiteX6" fmla="*/ 270939 w 1962150"/>
              <a:gd name="connsiteY6" fmla="*/ 1625600 h 1625600"/>
              <a:gd name="connsiteX7" fmla="*/ 0 w 1962150"/>
              <a:gd name="connsiteY7" fmla="*/ 1354661 h 1625600"/>
              <a:gd name="connsiteX8" fmla="*/ 0 w 196215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215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691211" y="0"/>
                </a:lnTo>
                <a:cubicBezTo>
                  <a:pt x="1840846" y="0"/>
                  <a:pt x="1962150" y="121304"/>
                  <a:pt x="1962150" y="270939"/>
                </a:cubicBezTo>
                <a:lnTo>
                  <a:pt x="1962150" y="1354661"/>
                </a:lnTo>
                <a:cubicBezTo>
                  <a:pt x="1962150" y="1504296"/>
                  <a:pt x="1840846" y="1625600"/>
                  <a:pt x="169121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33CCCC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2">
              <a:hueOff val="-14400000"/>
              <a:satOff val="-50003"/>
              <a:lumOff val="6000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365" tIns="159365" rIns="159365" bIns="15936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SG" sz="2100" kern="1200" dirty="0" smtClean="0"/>
              <a:t>Globalisation</a:t>
            </a:r>
            <a:endParaRPr lang="en-SG" sz="2100" kern="1200" dirty="0"/>
          </a:p>
        </p:txBody>
      </p:sp>
    </p:spTree>
    <p:extLst>
      <p:ext uri="{BB962C8B-B14F-4D97-AF65-F5344CB8AC3E}">
        <p14:creationId xmlns:p14="http://schemas.microsoft.com/office/powerpoint/2010/main" val="373102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271463"/>
            <a:ext cx="8228013" cy="1139825"/>
          </a:xfrm>
        </p:spPr>
        <p:txBody>
          <a:bodyPr/>
          <a:lstStyle/>
          <a:p>
            <a:pPr algn="l">
              <a:defRPr/>
            </a:pPr>
            <a:r>
              <a:rPr lang="en-US" sz="2882" dirty="0"/>
              <a:t>Alignment of AUN-QA </a:t>
            </a:r>
            <a:r>
              <a:rPr lang="en-US" sz="2882" dirty="0" smtClean="0"/>
              <a:t>Framework at </a:t>
            </a:r>
            <a:r>
              <a:rPr lang="en-US" sz="2882" dirty="0"/>
              <a:t>Institutional </a:t>
            </a:r>
            <a:r>
              <a:rPr lang="en-US" sz="2882" dirty="0" smtClean="0"/>
              <a:t>Level with </a:t>
            </a:r>
            <a:r>
              <a:rPr lang="en-US" sz="2882" dirty="0"/>
              <a:t>Principle 3 (IQA) of AQAF</a:t>
            </a:r>
            <a:endParaRPr lang="en-SG" sz="2882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BD509-D39A-4D8E-A255-7D1CD386ADBA}" type="slidenum">
              <a:rPr lang="en-GB" altLang="en-US" smtClean="0"/>
              <a:pPr>
                <a:defRPr/>
              </a:pPr>
              <a:t>30</a:t>
            </a:fld>
            <a:endParaRPr lang="en-GB" altLang="en-US" sz="1441"/>
          </a:p>
        </p:txBody>
      </p:sp>
      <p:sp>
        <p:nvSpPr>
          <p:cNvPr id="6" name="TextBox 5"/>
          <p:cNvSpPr txBox="1"/>
          <p:nvPr/>
        </p:nvSpPr>
        <p:spPr>
          <a:xfrm rot="16200000">
            <a:off x="-2207419" y="3896519"/>
            <a:ext cx="5284788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1" b="1" dirty="0">
                <a:solidFill>
                  <a:schemeClr val="bg1"/>
                </a:solidFill>
              </a:rPr>
              <a:t>Principles of Internal QA (AQAF)</a:t>
            </a:r>
            <a:endParaRPr lang="en-SG" sz="3243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98" y="1390216"/>
            <a:ext cx="8217154" cy="509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716" y="271853"/>
            <a:ext cx="8228886" cy="1139605"/>
          </a:xfrm>
        </p:spPr>
        <p:txBody>
          <a:bodyPr/>
          <a:lstStyle/>
          <a:p>
            <a:pPr algn="l"/>
            <a:r>
              <a:rPr lang="en-US" sz="2882" dirty="0">
                <a:latin typeface="Arial" panose="020B0604020202020204" pitchFamily="34" charset="0"/>
                <a:cs typeface="Arial" panose="020B0604020202020204" pitchFamily="34" charset="0"/>
              </a:rPr>
              <a:t>Alignment of AUN-QA </a:t>
            </a:r>
            <a:r>
              <a:rPr lang="en-US" sz="2882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at </a:t>
            </a:r>
            <a:r>
              <a:rPr lang="en-US" sz="2882" dirty="0">
                <a:latin typeface="Arial" panose="020B0604020202020204" pitchFamily="34" charset="0"/>
                <a:cs typeface="Arial" panose="020B0604020202020204" pitchFamily="34" charset="0"/>
              </a:rPr>
              <a:t>Institutional </a:t>
            </a:r>
            <a:r>
              <a:rPr lang="en-US" sz="2882" dirty="0" smtClean="0">
                <a:latin typeface="Arial" panose="020B0604020202020204" pitchFamily="34" charset="0"/>
                <a:cs typeface="Arial" panose="020B0604020202020204" pitchFamily="34" charset="0"/>
              </a:rPr>
              <a:t>Level with </a:t>
            </a:r>
            <a:r>
              <a:rPr lang="en-US" sz="2882" dirty="0">
                <a:latin typeface="Arial" panose="020B0604020202020204" pitchFamily="34" charset="0"/>
                <a:cs typeface="Arial" panose="020B0604020202020204" pitchFamily="34" charset="0"/>
              </a:rPr>
              <a:t>ESG 2015 (Part 1 - IQA)</a:t>
            </a:r>
            <a:endParaRPr lang="en-SG" sz="288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31</a:t>
            </a:fld>
            <a:endParaRPr lang="en-GB" altLang="en-US" sz="1441"/>
          </a:p>
        </p:txBody>
      </p:sp>
      <p:sp>
        <p:nvSpPr>
          <p:cNvPr id="18" name="TextBox 17"/>
          <p:cNvSpPr txBox="1"/>
          <p:nvPr/>
        </p:nvSpPr>
        <p:spPr>
          <a:xfrm>
            <a:off x="453983" y="1369991"/>
            <a:ext cx="837330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ESG 2015 (Part 1 - IQA)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1.1 	Policy for quality assurance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1.2 	Design and approval of programmes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1.3 	Student-centred learning, teaching and assessment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1.4 	Student admission, progression, recognition and 	certification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1.5 	Teaching staff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1.6 	Learning resources and student support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1.7 	Information management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1.8 	Public information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1.9 	On-going monitoring and periodic review of 	programmes</a:t>
            </a:r>
          </a:p>
          <a:p>
            <a:r>
              <a:rPr lang="en-SG" sz="2400" dirty="0">
                <a:latin typeface="Arial" panose="020B0604020202020204" pitchFamily="34" charset="0"/>
                <a:cs typeface="Arial" panose="020B0604020202020204" pitchFamily="34" charset="0"/>
              </a:rPr>
              <a:t>1.10 	Cyclical external quality assurance</a:t>
            </a:r>
          </a:p>
        </p:txBody>
      </p:sp>
    </p:spTree>
    <p:extLst>
      <p:ext uri="{BB962C8B-B14F-4D97-AF65-F5344CB8AC3E}">
        <p14:creationId xmlns:p14="http://schemas.microsoft.com/office/powerpoint/2010/main" val="229410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716" y="271853"/>
            <a:ext cx="8228886" cy="1139605"/>
          </a:xfrm>
        </p:spPr>
        <p:txBody>
          <a:bodyPr/>
          <a:lstStyle/>
          <a:p>
            <a:pPr algn="l"/>
            <a:r>
              <a:rPr lang="en-US" sz="2882" dirty="0">
                <a:latin typeface="Arial" panose="020B0604020202020204" pitchFamily="34" charset="0"/>
                <a:cs typeface="Arial" panose="020B0604020202020204" pitchFamily="34" charset="0"/>
              </a:rPr>
              <a:t>Alignment of AUN-QA </a:t>
            </a:r>
            <a:r>
              <a:rPr lang="en-US" sz="2882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at </a:t>
            </a:r>
            <a:r>
              <a:rPr lang="en-US" sz="2882" dirty="0">
                <a:latin typeface="Arial" panose="020B0604020202020204" pitchFamily="34" charset="0"/>
                <a:cs typeface="Arial" panose="020B0604020202020204" pitchFamily="34" charset="0"/>
              </a:rPr>
              <a:t>Institutional </a:t>
            </a:r>
            <a:r>
              <a:rPr lang="en-US" sz="2882" dirty="0" smtClean="0">
                <a:latin typeface="Arial" panose="020B0604020202020204" pitchFamily="34" charset="0"/>
                <a:cs typeface="Arial" panose="020B0604020202020204" pitchFamily="34" charset="0"/>
              </a:rPr>
              <a:t>Level with </a:t>
            </a:r>
            <a:r>
              <a:rPr lang="en-US" sz="2882" dirty="0">
                <a:latin typeface="Arial" panose="020B0604020202020204" pitchFamily="34" charset="0"/>
                <a:cs typeface="Arial" panose="020B0604020202020204" pitchFamily="34" charset="0"/>
              </a:rPr>
              <a:t>ESG 2015 (Part 1 - IQA)</a:t>
            </a:r>
            <a:endParaRPr lang="en-SG" sz="288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32</a:t>
            </a:fld>
            <a:endParaRPr lang="en-GB" altLang="en-US" sz="1441"/>
          </a:p>
        </p:txBody>
      </p:sp>
      <p:sp>
        <p:nvSpPr>
          <p:cNvPr id="6" name="TextBox 5"/>
          <p:cNvSpPr txBox="1"/>
          <p:nvPr/>
        </p:nvSpPr>
        <p:spPr>
          <a:xfrm rot="16200000">
            <a:off x="-2207529" y="3896289"/>
            <a:ext cx="5284789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1 of ESG 2015 (IQA)</a:t>
            </a:r>
            <a:endParaRPr lang="en-SG" sz="3243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74" y="1323137"/>
            <a:ext cx="8299051" cy="514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716" y="271853"/>
            <a:ext cx="8228886" cy="1139605"/>
          </a:xfrm>
        </p:spPr>
        <p:txBody>
          <a:bodyPr/>
          <a:lstStyle/>
          <a:p>
            <a:pPr algn="l"/>
            <a:r>
              <a:rPr lang="en-US" sz="2522" dirty="0">
                <a:latin typeface="Arial" panose="020B0604020202020204" pitchFamily="34" charset="0"/>
                <a:cs typeface="Arial" panose="020B0604020202020204" pitchFamily="34" charset="0"/>
              </a:rPr>
              <a:t>Alignment of AUN-QA </a:t>
            </a:r>
            <a:r>
              <a:rPr lang="en-US" sz="2522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at </a:t>
            </a:r>
            <a:r>
              <a:rPr lang="en-US" sz="2522" dirty="0">
                <a:latin typeface="Arial" panose="020B0604020202020204" pitchFamily="34" charset="0"/>
                <a:cs typeface="Arial" panose="020B0604020202020204" pitchFamily="34" charset="0"/>
              </a:rPr>
              <a:t>Institutional Level</a:t>
            </a:r>
            <a:br>
              <a:rPr lang="en-US" sz="2522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22" dirty="0">
                <a:latin typeface="Arial" panose="020B0604020202020204" pitchFamily="34" charset="0"/>
                <a:cs typeface="Arial" panose="020B0604020202020204" pitchFamily="34" charset="0"/>
              </a:rPr>
              <a:t>with Baldrige Performance Excellence Framework (Education – 2015/16)</a:t>
            </a:r>
            <a:endParaRPr lang="en-SG" sz="252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33</a:t>
            </a:fld>
            <a:endParaRPr lang="en-GB" altLang="en-US" sz="1441"/>
          </a:p>
        </p:txBody>
      </p:sp>
      <p:pic>
        <p:nvPicPr>
          <p:cNvPr id="6" name="Picture 2" descr="http://www.nist.gov/baldrige/upload/2015_2016_Baldrige_Criteria-_Overview_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508125"/>
            <a:ext cx="7716837" cy="501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41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716" y="271853"/>
            <a:ext cx="8228886" cy="1139605"/>
          </a:xfrm>
        </p:spPr>
        <p:txBody>
          <a:bodyPr/>
          <a:lstStyle/>
          <a:p>
            <a:pPr algn="l"/>
            <a:r>
              <a:rPr lang="en-US" sz="2162" dirty="0">
                <a:latin typeface="Arial" panose="020B0604020202020204" pitchFamily="34" charset="0"/>
                <a:cs typeface="Arial" panose="020B0604020202020204" pitchFamily="34" charset="0"/>
              </a:rPr>
              <a:t>Alignment of AUN-QA </a:t>
            </a:r>
            <a:r>
              <a:rPr lang="en-US" sz="2162" dirty="0" smtClean="0">
                <a:latin typeface="Arial" panose="020B0604020202020204" pitchFamily="34" charset="0"/>
                <a:cs typeface="Arial" panose="020B0604020202020204" pitchFamily="34" charset="0"/>
              </a:rPr>
              <a:t>Framework at </a:t>
            </a:r>
            <a:r>
              <a:rPr lang="en-US" sz="2162" dirty="0">
                <a:latin typeface="Arial" panose="020B0604020202020204" pitchFamily="34" charset="0"/>
                <a:cs typeface="Arial" panose="020B0604020202020204" pitchFamily="34" charset="0"/>
              </a:rPr>
              <a:t>Institutional Level</a:t>
            </a:r>
            <a:br>
              <a:rPr lang="en-US" sz="2162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62" dirty="0">
                <a:latin typeface="Arial" panose="020B0604020202020204" pitchFamily="34" charset="0"/>
                <a:cs typeface="Arial" panose="020B0604020202020204" pitchFamily="34" charset="0"/>
              </a:rPr>
              <a:t>with Baldrige Performance Excellence Framework </a:t>
            </a:r>
            <a:br>
              <a:rPr lang="en-US" sz="2162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62" dirty="0">
                <a:latin typeface="Arial" panose="020B0604020202020204" pitchFamily="34" charset="0"/>
                <a:cs typeface="Arial" panose="020B0604020202020204" pitchFamily="34" charset="0"/>
              </a:rPr>
              <a:t>(Education – 2015/16)</a:t>
            </a:r>
            <a:endParaRPr lang="en-SG" sz="21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34</a:t>
            </a:fld>
            <a:endParaRPr lang="en-GB" altLang="en-US" sz="1441"/>
          </a:p>
        </p:txBody>
      </p:sp>
      <p:sp>
        <p:nvSpPr>
          <p:cNvPr id="6" name="TextBox 5"/>
          <p:cNvSpPr txBox="1"/>
          <p:nvPr/>
        </p:nvSpPr>
        <p:spPr>
          <a:xfrm rot="16200000">
            <a:off x="-2196164" y="3821039"/>
            <a:ext cx="5216157" cy="31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41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Baldrige Performance Excellence Framework (Education)</a:t>
            </a:r>
            <a:endParaRPr lang="en-SG" sz="180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99" y="1373401"/>
            <a:ext cx="8133635" cy="505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0780367-70BF-4F84-88B6-1EC05A53B521}" type="slidenum">
              <a:rPr lang="en-US" altLang="en-US" sz="14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400" smtClean="0">
              <a:solidFill>
                <a:schemeClr val="bg1"/>
              </a:solidFill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93" y="0"/>
            <a:ext cx="8662563" cy="1143000"/>
          </a:xfrm>
        </p:spPr>
        <p:txBody>
          <a:bodyPr/>
          <a:lstStyle/>
          <a:p>
            <a:pPr algn="l" eaLnBrk="1" hangingPunct="1"/>
            <a:r>
              <a:rPr lang="en-GB" altLang="en-US" sz="3600" dirty="0" smtClean="0"/>
              <a:t>AUN-QA Framework at Institutional Level</a:t>
            </a:r>
            <a:endParaRPr lang="en-US" altLang="en-US" sz="3600" dirty="0" smtClean="0"/>
          </a:p>
        </p:txBody>
      </p:sp>
      <p:grpSp>
        <p:nvGrpSpPr>
          <p:cNvPr id="50181" name="Group 10"/>
          <p:cNvGrpSpPr>
            <a:grpSpLocks/>
          </p:cNvGrpSpPr>
          <p:nvPr/>
        </p:nvGrpSpPr>
        <p:grpSpPr bwMode="auto">
          <a:xfrm>
            <a:off x="180975" y="1514475"/>
            <a:ext cx="8824913" cy="5092700"/>
            <a:chOff x="180975" y="1515157"/>
            <a:chExt cx="8825560" cy="5092018"/>
          </a:xfrm>
        </p:grpSpPr>
        <p:pic>
          <p:nvPicPr>
            <p:cNvPr id="50182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35" b="-792"/>
            <a:stretch>
              <a:fillRect/>
            </a:stretch>
          </p:blipFill>
          <p:spPr bwMode="auto">
            <a:xfrm>
              <a:off x="180975" y="1515157"/>
              <a:ext cx="8825560" cy="5092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3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6" t="5682" r="3304" b="3416"/>
            <a:stretch>
              <a:fillRect/>
            </a:stretch>
          </p:blipFill>
          <p:spPr bwMode="auto">
            <a:xfrm>
              <a:off x="2393139" y="4298271"/>
              <a:ext cx="4595036" cy="228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4" name="TextBox 9"/>
            <p:cNvSpPr txBox="1">
              <a:spLocks noChangeArrowheads="1"/>
            </p:cNvSpPr>
            <p:nvPr/>
          </p:nvSpPr>
          <p:spPr bwMode="auto">
            <a:xfrm>
              <a:off x="7150537" y="6132423"/>
              <a:ext cx="169363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SG" altLang="en-US" sz="2000">
                  <a:solidFill>
                    <a:schemeClr val="bg1"/>
                  </a:solidFill>
                </a:rPr>
                <a:t>19 July 2016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986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024279A-3D24-4B4A-AF60-F7B133FF7268}" type="slidenum">
              <a:rPr lang="en-US" altLang="en-US" sz="14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 smtClean="0">
              <a:solidFill>
                <a:schemeClr val="bg1"/>
              </a:solidFill>
            </a:endParaRPr>
          </a:p>
        </p:txBody>
      </p:sp>
      <p:pic>
        <p:nvPicPr>
          <p:cNvPr id="105476" name="Picture 49" descr="D:\Johnson Disk\AUN QA\AUN QA Documentation Review\Institutional QA Manual 2016\AUN-QA Model at Institution Level Version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1560513"/>
            <a:ext cx="8224837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93" y="0"/>
            <a:ext cx="8662563" cy="1143000"/>
          </a:xfrm>
        </p:spPr>
        <p:txBody>
          <a:bodyPr/>
          <a:lstStyle/>
          <a:p>
            <a:pPr algn="l" eaLnBrk="1" hangingPunct="1"/>
            <a:r>
              <a:rPr lang="en-GB" altLang="en-US" sz="3600" dirty="0" smtClean="0"/>
              <a:t>AUN-QA Framework at Institutional Level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74710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084FF65-6EB8-4682-B3CE-A11E4754DA5B}" type="slidenum">
              <a:rPr lang="en-US" altLang="en-US" sz="14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400" smtClean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818147" y="1254008"/>
          <a:ext cx="7690586" cy="5146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93" y="0"/>
            <a:ext cx="8662563" cy="1143000"/>
          </a:xfrm>
        </p:spPr>
        <p:txBody>
          <a:bodyPr/>
          <a:lstStyle/>
          <a:p>
            <a:pPr algn="l" eaLnBrk="1" hangingPunct="1"/>
            <a:r>
              <a:rPr lang="en-GB" altLang="en-US" sz="3600" dirty="0" smtClean="0"/>
              <a:t>AUN-QA Framework at Institutional Level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5056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09" y="2133453"/>
            <a:ext cx="8340435" cy="406414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93" y="0"/>
            <a:ext cx="8662563" cy="1143000"/>
          </a:xfrm>
        </p:spPr>
        <p:txBody>
          <a:bodyPr/>
          <a:lstStyle/>
          <a:p>
            <a:pPr algn="l" eaLnBrk="1" hangingPunct="1"/>
            <a:r>
              <a:rPr lang="en-GB" altLang="en-US" sz="3600" dirty="0" smtClean="0"/>
              <a:t>AUN-QA Framework at Institutional Level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0895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QA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39</a:t>
            </a:fld>
            <a:endParaRPr lang="en-GB" altLang="en-US" sz="144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77" y="1417638"/>
            <a:ext cx="8334795" cy="518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268269" y="192140"/>
            <a:ext cx="4885022" cy="1206696"/>
          </a:xfrm>
          <a:custGeom>
            <a:avLst/>
            <a:gdLst>
              <a:gd name="connsiteX0" fmla="*/ 201120 w 1206696"/>
              <a:gd name="connsiteY0" fmla="*/ 0 h 4885022"/>
              <a:gd name="connsiteX1" fmla="*/ 1005576 w 1206696"/>
              <a:gd name="connsiteY1" fmla="*/ 0 h 4885022"/>
              <a:gd name="connsiteX2" fmla="*/ 1206696 w 1206696"/>
              <a:gd name="connsiteY2" fmla="*/ 201120 h 4885022"/>
              <a:gd name="connsiteX3" fmla="*/ 1206696 w 1206696"/>
              <a:gd name="connsiteY3" fmla="*/ 4885022 h 4885022"/>
              <a:gd name="connsiteX4" fmla="*/ 1206696 w 1206696"/>
              <a:gd name="connsiteY4" fmla="*/ 4885022 h 4885022"/>
              <a:gd name="connsiteX5" fmla="*/ 0 w 1206696"/>
              <a:gd name="connsiteY5" fmla="*/ 4885022 h 4885022"/>
              <a:gd name="connsiteX6" fmla="*/ 0 w 1206696"/>
              <a:gd name="connsiteY6" fmla="*/ 4885022 h 4885022"/>
              <a:gd name="connsiteX7" fmla="*/ 0 w 1206696"/>
              <a:gd name="connsiteY7" fmla="*/ 201120 h 4885022"/>
              <a:gd name="connsiteX8" fmla="*/ 201120 w 1206696"/>
              <a:gd name="connsiteY8" fmla="*/ 0 h 488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96" h="4885022">
                <a:moveTo>
                  <a:pt x="1206696" y="814187"/>
                </a:moveTo>
                <a:lnTo>
                  <a:pt x="1206696" y="4070835"/>
                </a:lnTo>
                <a:cubicBezTo>
                  <a:pt x="1206696" y="4520500"/>
                  <a:pt x="1184453" y="4885022"/>
                  <a:pt x="1157015" y="4885022"/>
                </a:cubicBezTo>
                <a:lnTo>
                  <a:pt x="0" y="4885022"/>
                </a:lnTo>
                <a:lnTo>
                  <a:pt x="0" y="4885022"/>
                </a:lnTo>
                <a:lnTo>
                  <a:pt x="0" y="0"/>
                </a:lnTo>
                <a:lnTo>
                  <a:pt x="0" y="0"/>
                </a:lnTo>
                <a:lnTo>
                  <a:pt x="1157015" y="0"/>
                </a:lnTo>
                <a:cubicBezTo>
                  <a:pt x="1184453" y="0"/>
                  <a:pt x="1206696" y="364522"/>
                  <a:pt x="1206696" y="814187"/>
                </a:cubicBez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extrusionH="190500" prstMaterial="dkEdge">
            <a:bevelT w="120650" h="38100" prst="relaxedInset"/>
            <a:bevelB w="120650" h="57150" prst="relaxedInset"/>
            <a:contourClr>
              <a:schemeClr val="bg1"/>
            </a:contourClr>
          </a:sp3d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82731" rIns="306556" bIns="182731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SG" sz="2000" kern="1200" dirty="0" smtClean="0">
                <a:solidFill>
                  <a:srgbClr val="FF0000"/>
                </a:solidFill>
              </a:rPr>
              <a:t>Transnational education</a:t>
            </a:r>
            <a:endParaRPr lang="en-SG" sz="2000" kern="1200" dirty="0">
              <a:solidFill>
                <a:srgbClr val="FF0000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20444" y="192140"/>
            <a:ext cx="2747825" cy="1235390"/>
          </a:xfrm>
          <a:custGeom>
            <a:avLst/>
            <a:gdLst>
              <a:gd name="connsiteX0" fmla="*/ 0 w 2747825"/>
              <a:gd name="connsiteY0" fmla="*/ 251400 h 1508370"/>
              <a:gd name="connsiteX1" fmla="*/ 251400 w 2747825"/>
              <a:gd name="connsiteY1" fmla="*/ 0 h 1508370"/>
              <a:gd name="connsiteX2" fmla="*/ 2496425 w 2747825"/>
              <a:gd name="connsiteY2" fmla="*/ 0 h 1508370"/>
              <a:gd name="connsiteX3" fmla="*/ 2747825 w 2747825"/>
              <a:gd name="connsiteY3" fmla="*/ 251400 h 1508370"/>
              <a:gd name="connsiteX4" fmla="*/ 2747825 w 2747825"/>
              <a:gd name="connsiteY4" fmla="*/ 1256970 h 1508370"/>
              <a:gd name="connsiteX5" fmla="*/ 2496425 w 2747825"/>
              <a:gd name="connsiteY5" fmla="*/ 1508370 h 1508370"/>
              <a:gd name="connsiteX6" fmla="*/ 251400 w 2747825"/>
              <a:gd name="connsiteY6" fmla="*/ 1508370 h 1508370"/>
              <a:gd name="connsiteX7" fmla="*/ 0 w 2747825"/>
              <a:gd name="connsiteY7" fmla="*/ 1256970 h 1508370"/>
              <a:gd name="connsiteX8" fmla="*/ 0 w 2747825"/>
              <a:gd name="connsiteY8" fmla="*/ 251400 h 150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7825" h="1508370">
                <a:moveTo>
                  <a:pt x="0" y="251400"/>
                </a:moveTo>
                <a:cubicBezTo>
                  <a:pt x="0" y="112556"/>
                  <a:pt x="112556" y="0"/>
                  <a:pt x="251400" y="0"/>
                </a:cubicBezTo>
                <a:lnTo>
                  <a:pt x="2496425" y="0"/>
                </a:lnTo>
                <a:cubicBezTo>
                  <a:pt x="2635269" y="0"/>
                  <a:pt x="2747825" y="112556"/>
                  <a:pt x="2747825" y="251400"/>
                </a:cubicBezTo>
                <a:lnTo>
                  <a:pt x="2747825" y="1256970"/>
                </a:lnTo>
                <a:cubicBezTo>
                  <a:pt x="2747825" y="1395814"/>
                  <a:pt x="2635269" y="1508370"/>
                  <a:pt x="2496425" y="1508370"/>
                </a:cubicBezTo>
                <a:lnTo>
                  <a:pt x="251400" y="1508370"/>
                </a:lnTo>
                <a:cubicBezTo>
                  <a:pt x="112556" y="1508370"/>
                  <a:pt x="0" y="1395814"/>
                  <a:pt x="0" y="1256970"/>
                </a:cubicBezTo>
                <a:lnTo>
                  <a:pt x="0" y="2514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073" tIns="119353" rIns="165073" bIns="119353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err="1" smtClean="0">
                <a:solidFill>
                  <a:schemeClr val="bg1"/>
                </a:solidFill>
              </a:rPr>
              <a:t>Globalisation</a:t>
            </a:r>
            <a:endParaRPr lang="en-SG" sz="2400" kern="1200" dirty="0">
              <a:solidFill>
                <a:schemeClr val="bg1"/>
              </a:solidFill>
            </a:endParaRPr>
          </a:p>
        </p:txBody>
      </p:sp>
      <p:sp>
        <p:nvSpPr>
          <p:cNvPr id="10" name="Up Arrow 9"/>
          <p:cNvSpPr>
            <a:spLocks noChangeArrowheads="1"/>
          </p:cNvSpPr>
          <p:nvPr/>
        </p:nvSpPr>
        <p:spPr bwMode="auto">
          <a:xfrm>
            <a:off x="7297556" y="398784"/>
            <a:ext cx="720725" cy="6477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SG" altLang="en-US" sz="360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385" y="1523820"/>
            <a:ext cx="5784774" cy="4958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03978" y="3378925"/>
            <a:ext cx="2413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000" dirty="0" smtClean="0">
                <a:solidFill>
                  <a:srgbClr val="FF0000"/>
                </a:solidFill>
              </a:rPr>
              <a:t>More than 200 international campuses globally</a:t>
            </a:r>
            <a:endParaRPr lang="en-SG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4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Systemic QA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40</a:t>
            </a:fld>
            <a:endParaRPr lang="en-GB" altLang="en-US" sz="144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8229600" cy="491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6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QA (Education)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41</a:t>
            </a:fld>
            <a:endParaRPr lang="en-GB" altLang="en-US" sz="1441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339273"/>
            <a:ext cx="8380726" cy="470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5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 QA (Research &amp; Service)</a:t>
            </a:r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42</a:t>
            </a:fld>
            <a:endParaRPr lang="en-GB" altLang="en-US" sz="1441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7127"/>
            <a:ext cx="8168635" cy="450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1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</a:t>
            </a:r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smtClean="0"/>
          </a:p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3260-E65D-408B-8EEB-3FC13F556D06}" type="slidenum">
              <a:rPr lang="en-GB" altLang="en-US" smtClean="0"/>
              <a:pPr/>
              <a:t>43</a:t>
            </a:fld>
            <a:endParaRPr lang="en-GB" altLang="en-US" sz="1441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5" y="1320800"/>
            <a:ext cx="8851781" cy="50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1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AB0D7-1F99-47B0-9E4B-A48F9D2F87C2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5" name="Picture 5" descr="http://humewoodcouncil.com/wp-content/uploads/2015/09/thank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1684338"/>
            <a:ext cx="90297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76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268269" y="192140"/>
            <a:ext cx="4885022" cy="1206696"/>
          </a:xfrm>
          <a:custGeom>
            <a:avLst/>
            <a:gdLst>
              <a:gd name="connsiteX0" fmla="*/ 201120 w 1206696"/>
              <a:gd name="connsiteY0" fmla="*/ 0 h 4885022"/>
              <a:gd name="connsiteX1" fmla="*/ 1005576 w 1206696"/>
              <a:gd name="connsiteY1" fmla="*/ 0 h 4885022"/>
              <a:gd name="connsiteX2" fmla="*/ 1206696 w 1206696"/>
              <a:gd name="connsiteY2" fmla="*/ 201120 h 4885022"/>
              <a:gd name="connsiteX3" fmla="*/ 1206696 w 1206696"/>
              <a:gd name="connsiteY3" fmla="*/ 4885022 h 4885022"/>
              <a:gd name="connsiteX4" fmla="*/ 1206696 w 1206696"/>
              <a:gd name="connsiteY4" fmla="*/ 4885022 h 4885022"/>
              <a:gd name="connsiteX5" fmla="*/ 0 w 1206696"/>
              <a:gd name="connsiteY5" fmla="*/ 4885022 h 4885022"/>
              <a:gd name="connsiteX6" fmla="*/ 0 w 1206696"/>
              <a:gd name="connsiteY6" fmla="*/ 4885022 h 4885022"/>
              <a:gd name="connsiteX7" fmla="*/ 0 w 1206696"/>
              <a:gd name="connsiteY7" fmla="*/ 201120 h 4885022"/>
              <a:gd name="connsiteX8" fmla="*/ 201120 w 1206696"/>
              <a:gd name="connsiteY8" fmla="*/ 0 h 488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96" h="4885022">
                <a:moveTo>
                  <a:pt x="1206696" y="814187"/>
                </a:moveTo>
                <a:lnTo>
                  <a:pt x="1206696" y="4070835"/>
                </a:lnTo>
                <a:cubicBezTo>
                  <a:pt x="1206696" y="4520500"/>
                  <a:pt x="1184453" y="4885022"/>
                  <a:pt x="1157015" y="4885022"/>
                </a:cubicBezTo>
                <a:lnTo>
                  <a:pt x="0" y="4885022"/>
                </a:lnTo>
                <a:lnTo>
                  <a:pt x="0" y="4885022"/>
                </a:lnTo>
                <a:lnTo>
                  <a:pt x="0" y="0"/>
                </a:lnTo>
                <a:lnTo>
                  <a:pt x="0" y="0"/>
                </a:lnTo>
                <a:lnTo>
                  <a:pt x="1157015" y="0"/>
                </a:lnTo>
                <a:cubicBezTo>
                  <a:pt x="1184453" y="0"/>
                  <a:pt x="1206696" y="364522"/>
                  <a:pt x="1206696" y="814187"/>
                </a:cubicBez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extrusionH="190500" prstMaterial="dkEdge">
            <a:bevelT w="120650" h="38100" prst="relaxedInset"/>
            <a:bevelB w="120650" h="57150" prst="relaxedInset"/>
            <a:contourClr>
              <a:schemeClr val="bg1"/>
            </a:contourClr>
          </a:sp3d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82731" rIns="306556" bIns="182731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SG" sz="2000" kern="1200" dirty="0" smtClean="0">
                <a:solidFill>
                  <a:srgbClr val="FF0000"/>
                </a:solidFill>
              </a:rPr>
              <a:t>Transnational education</a:t>
            </a:r>
            <a:endParaRPr lang="en-SG" sz="2000" kern="1200" dirty="0">
              <a:solidFill>
                <a:srgbClr val="FF0000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20444" y="192140"/>
            <a:ext cx="2747825" cy="1235390"/>
          </a:xfrm>
          <a:custGeom>
            <a:avLst/>
            <a:gdLst>
              <a:gd name="connsiteX0" fmla="*/ 0 w 2747825"/>
              <a:gd name="connsiteY0" fmla="*/ 251400 h 1508370"/>
              <a:gd name="connsiteX1" fmla="*/ 251400 w 2747825"/>
              <a:gd name="connsiteY1" fmla="*/ 0 h 1508370"/>
              <a:gd name="connsiteX2" fmla="*/ 2496425 w 2747825"/>
              <a:gd name="connsiteY2" fmla="*/ 0 h 1508370"/>
              <a:gd name="connsiteX3" fmla="*/ 2747825 w 2747825"/>
              <a:gd name="connsiteY3" fmla="*/ 251400 h 1508370"/>
              <a:gd name="connsiteX4" fmla="*/ 2747825 w 2747825"/>
              <a:gd name="connsiteY4" fmla="*/ 1256970 h 1508370"/>
              <a:gd name="connsiteX5" fmla="*/ 2496425 w 2747825"/>
              <a:gd name="connsiteY5" fmla="*/ 1508370 h 1508370"/>
              <a:gd name="connsiteX6" fmla="*/ 251400 w 2747825"/>
              <a:gd name="connsiteY6" fmla="*/ 1508370 h 1508370"/>
              <a:gd name="connsiteX7" fmla="*/ 0 w 2747825"/>
              <a:gd name="connsiteY7" fmla="*/ 1256970 h 1508370"/>
              <a:gd name="connsiteX8" fmla="*/ 0 w 2747825"/>
              <a:gd name="connsiteY8" fmla="*/ 251400 h 150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7825" h="1508370">
                <a:moveTo>
                  <a:pt x="0" y="251400"/>
                </a:moveTo>
                <a:cubicBezTo>
                  <a:pt x="0" y="112556"/>
                  <a:pt x="112556" y="0"/>
                  <a:pt x="251400" y="0"/>
                </a:cubicBezTo>
                <a:lnTo>
                  <a:pt x="2496425" y="0"/>
                </a:lnTo>
                <a:cubicBezTo>
                  <a:pt x="2635269" y="0"/>
                  <a:pt x="2747825" y="112556"/>
                  <a:pt x="2747825" y="251400"/>
                </a:cubicBezTo>
                <a:lnTo>
                  <a:pt x="2747825" y="1256970"/>
                </a:lnTo>
                <a:cubicBezTo>
                  <a:pt x="2747825" y="1395814"/>
                  <a:pt x="2635269" y="1508370"/>
                  <a:pt x="2496425" y="1508370"/>
                </a:cubicBezTo>
                <a:lnTo>
                  <a:pt x="251400" y="1508370"/>
                </a:lnTo>
                <a:cubicBezTo>
                  <a:pt x="112556" y="1508370"/>
                  <a:pt x="0" y="1395814"/>
                  <a:pt x="0" y="1256970"/>
                </a:cubicBezTo>
                <a:lnTo>
                  <a:pt x="0" y="2514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073" tIns="119353" rIns="165073" bIns="119353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err="1" smtClean="0">
                <a:solidFill>
                  <a:schemeClr val="bg1"/>
                </a:solidFill>
              </a:rPr>
              <a:t>Globalisation</a:t>
            </a:r>
            <a:endParaRPr lang="en-SG" sz="2400" kern="1200" dirty="0">
              <a:solidFill>
                <a:schemeClr val="bg1"/>
              </a:solidFill>
            </a:endParaRPr>
          </a:p>
        </p:txBody>
      </p:sp>
      <p:sp>
        <p:nvSpPr>
          <p:cNvPr id="10" name="Up Arrow 9"/>
          <p:cNvSpPr>
            <a:spLocks noChangeArrowheads="1"/>
          </p:cNvSpPr>
          <p:nvPr/>
        </p:nvSpPr>
        <p:spPr bwMode="auto">
          <a:xfrm>
            <a:off x="7297556" y="398784"/>
            <a:ext cx="720725" cy="6477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SG" altLang="en-US" sz="360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" y="1428507"/>
            <a:ext cx="91439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Ministry of Education - Approved TNE </a:t>
            </a:r>
            <a:r>
              <a:rPr lang="en-US" alt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rogrammes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by Partner </a:t>
            </a: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ountry (China)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2" descr="Ministry of Education approved TNE programmes, by partner country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89" y="1874837"/>
            <a:ext cx="6946900" cy="427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26720" y="6099473"/>
            <a:ext cx="83079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Source: Ministry of Education, 2014; notes: (1) data represents approved joint </a:t>
            </a:r>
            <a:r>
              <a:rPr kumimoji="0" lang="en-US" alt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programmes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joint institutes;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(2) vocational total represents only 25 of 31 provinces in China.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03566" y="4741962"/>
            <a:ext cx="4920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800" dirty="0">
                <a:solidFill>
                  <a:srgbClr val="FF0000"/>
                </a:solidFill>
              </a:rPr>
              <a:t>T</a:t>
            </a:r>
            <a:r>
              <a:rPr lang="en-SG" sz="1800" dirty="0" smtClean="0">
                <a:solidFill>
                  <a:srgbClr val="FF0000"/>
                </a:solidFill>
              </a:rPr>
              <a:t>otal </a:t>
            </a:r>
            <a:r>
              <a:rPr lang="en-SG" sz="1800" dirty="0">
                <a:solidFill>
                  <a:srgbClr val="FF0000"/>
                </a:solidFill>
              </a:rPr>
              <a:t>number of Sino-foreign joint partnerships at tertiary levels </a:t>
            </a:r>
            <a:r>
              <a:rPr lang="en-SG" sz="1800" dirty="0" smtClean="0">
                <a:solidFill>
                  <a:srgbClr val="FF0000"/>
                </a:solidFill>
              </a:rPr>
              <a:t>has increased from </a:t>
            </a:r>
            <a:r>
              <a:rPr lang="en-SG" sz="1800" dirty="0" smtClean="0">
                <a:solidFill>
                  <a:srgbClr val="FF0000"/>
                </a:solidFill>
              </a:rPr>
              <a:t/>
            </a:r>
            <a:br>
              <a:rPr lang="en-SG" sz="1800" dirty="0" smtClean="0">
                <a:solidFill>
                  <a:srgbClr val="FF0000"/>
                </a:solidFill>
              </a:rPr>
            </a:br>
            <a:r>
              <a:rPr lang="en-SG" sz="1800" dirty="0" smtClean="0">
                <a:solidFill>
                  <a:srgbClr val="FF0000"/>
                </a:solidFill>
              </a:rPr>
              <a:t>&lt;</a:t>
            </a:r>
            <a:r>
              <a:rPr lang="en-SG" sz="1800" dirty="0" smtClean="0">
                <a:solidFill>
                  <a:srgbClr val="FF0000"/>
                </a:solidFill>
              </a:rPr>
              <a:t>600 in 2011 to &gt;1,600 in 2014</a:t>
            </a:r>
            <a:endParaRPr lang="en-SG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5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227687162"/>
              </p:ext>
            </p:extLst>
          </p:nvPr>
        </p:nvGraphicFramePr>
        <p:xfrm>
          <a:off x="391885" y="1668872"/>
          <a:ext cx="8441181" cy="43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268269" y="192140"/>
            <a:ext cx="4885022" cy="1206696"/>
          </a:xfrm>
          <a:custGeom>
            <a:avLst/>
            <a:gdLst>
              <a:gd name="connsiteX0" fmla="*/ 201120 w 1206696"/>
              <a:gd name="connsiteY0" fmla="*/ 0 h 4885022"/>
              <a:gd name="connsiteX1" fmla="*/ 1005576 w 1206696"/>
              <a:gd name="connsiteY1" fmla="*/ 0 h 4885022"/>
              <a:gd name="connsiteX2" fmla="*/ 1206696 w 1206696"/>
              <a:gd name="connsiteY2" fmla="*/ 201120 h 4885022"/>
              <a:gd name="connsiteX3" fmla="*/ 1206696 w 1206696"/>
              <a:gd name="connsiteY3" fmla="*/ 4885022 h 4885022"/>
              <a:gd name="connsiteX4" fmla="*/ 1206696 w 1206696"/>
              <a:gd name="connsiteY4" fmla="*/ 4885022 h 4885022"/>
              <a:gd name="connsiteX5" fmla="*/ 0 w 1206696"/>
              <a:gd name="connsiteY5" fmla="*/ 4885022 h 4885022"/>
              <a:gd name="connsiteX6" fmla="*/ 0 w 1206696"/>
              <a:gd name="connsiteY6" fmla="*/ 4885022 h 4885022"/>
              <a:gd name="connsiteX7" fmla="*/ 0 w 1206696"/>
              <a:gd name="connsiteY7" fmla="*/ 201120 h 4885022"/>
              <a:gd name="connsiteX8" fmla="*/ 201120 w 1206696"/>
              <a:gd name="connsiteY8" fmla="*/ 0 h 488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96" h="4885022">
                <a:moveTo>
                  <a:pt x="1206696" y="814187"/>
                </a:moveTo>
                <a:lnTo>
                  <a:pt x="1206696" y="4070835"/>
                </a:lnTo>
                <a:cubicBezTo>
                  <a:pt x="1206696" y="4520500"/>
                  <a:pt x="1184453" y="4885022"/>
                  <a:pt x="1157015" y="4885022"/>
                </a:cubicBezTo>
                <a:lnTo>
                  <a:pt x="0" y="4885022"/>
                </a:lnTo>
                <a:lnTo>
                  <a:pt x="0" y="4885022"/>
                </a:lnTo>
                <a:lnTo>
                  <a:pt x="0" y="0"/>
                </a:lnTo>
                <a:lnTo>
                  <a:pt x="0" y="0"/>
                </a:lnTo>
                <a:lnTo>
                  <a:pt x="1157015" y="0"/>
                </a:lnTo>
                <a:cubicBezTo>
                  <a:pt x="1184453" y="0"/>
                  <a:pt x="1206696" y="364522"/>
                  <a:pt x="1206696" y="814187"/>
                </a:cubicBez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extrusionH="190500" prstMaterial="dkEdge">
            <a:bevelT w="120650" h="38100" prst="relaxedInset"/>
            <a:bevelB w="120650" h="57150" prst="relaxedInset"/>
            <a:contourClr>
              <a:schemeClr val="bg1"/>
            </a:contourClr>
          </a:sp3d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82731" rIns="306556" bIns="182731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SG" sz="2000" kern="1200" dirty="0" smtClean="0"/>
              <a:t>Transnational education</a:t>
            </a:r>
            <a:endParaRPr lang="en-SG" sz="20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>
                <a:solidFill>
                  <a:srgbClr val="FF0000"/>
                </a:solidFill>
              </a:rPr>
              <a:t>Internationalisation</a:t>
            </a:r>
            <a:r>
              <a:rPr lang="en-US" sz="2000" kern="1200" dirty="0" smtClean="0">
                <a:solidFill>
                  <a:srgbClr val="FF0000"/>
                </a:solidFill>
              </a:rPr>
              <a:t> of higher education</a:t>
            </a:r>
          </a:p>
        </p:txBody>
      </p:sp>
      <p:sp>
        <p:nvSpPr>
          <p:cNvPr id="4" name="Freeform 3"/>
          <p:cNvSpPr/>
          <p:nvPr/>
        </p:nvSpPr>
        <p:spPr>
          <a:xfrm>
            <a:off x="520444" y="192140"/>
            <a:ext cx="2747825" cy="1235390"/>
          </a:xfrm>
          <a:custGeom>
            <a:avLst/>
            <a:gdLst>
              <a:gd name="connsiteX0" fmla="*/ 0 w 2747825"/>
              <a:gd name="connsiteY0" fmla="*/ 251400 h 1508370"/>
              <a:gd name="connsiteX1" fmla="*/ 251400 w 2747825"/>
              <a:gd name="connsiteY1" fmla="*/ 0 h 1508370"/>
              <a:gd name="connsiteX2" fmla="*/ 2496425 w 2747825"/>
              <a:gd name="connsiteY2" fmla="*/ 0 h 1508370"/>
              <a:gd name="connsiteX3" fmla="*/ 2747825 w 2747825"/>
              <a:gd name="connsiteY3" fmla="*/ 251400 h 1508370"/>
              <a:gd name="connsiteX4" fmla="*/ 2747825 w 2747825"/>
              <a:gd name="connsiteY4" fmla="*/ 1256970 h 1508370"/>
              <a:gd name="connsiteX5" fmla="*/ 2496425 w 2747825"/>
              <a:gd name="connsiteY5" fmla="*/ 1508370 h 1508370"/>
              <a:gd name="connsiteX6" fmla="*/ 251400 w 2747825"/>
              <a:gd name="connsiteY6" fmla="*/ 1508370 h 1508370"/>
              <a:gd name="connsiteX7" fmla="*/ 0 w 2747825"/>
              <a:gd name="connsiteY7" fmla="*/ 1256970 h 1508370"/>
              <a:gd name="connsiteX8" fmla="*/ 0 w 2747825"/>
              <a:gd name="connsiteY8" fmla="*/ 251400 h 150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7825" h="1508370">
                <a:moveTo>
                  <a:pt x="0" y="251400"/>
                </a:moveTo>
                <a:cubicBezTo>
                  <a:pt x="0" y="112556"/>
                  <a:pt x="112556" y="0"/>
                  <a:pt x="251400" y="0"/>
                </a:cubicBezTo>
                <a:lnTo>
                  <a:pt x="2496425" y="0"/>
                </a:lnTo>
                <a:cubicBezTo>
                  <a:pt x="2635269" y="0"/>
                  <a:pt x="2747825" y="112556"/>
                  <a:pt x="2747825" y="251400"/>
                </a:cubicBezTo>
                <a:lnTo>
                  <a:pt x="2747825" y="1256970"/>
                </a:lnTo>
                <a:cubicBezTo>
                  <a:pt x="2747825" y="1395814"/>
                  <a:pt x="2635269" y="1508370"/>
                  <a:pt x="2496425" y="1508370"/>
                </a:cubicBezTo>
                <a:lnTo>
                  <a:pt x="251400" y="1508370"/>
                </a:lnTo>
                <a:cubicBezTo>
                  <a:pt x="112556" y="1508370"/>
                  <a:pt x="0" y="1395814"/>
                  <a:pt x="0" y="1256970"/>
                </a:cubicBezTo>
                <a:lnTo>
                  <a:pt x="0" y="2514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073" tIns="119353" rIns="165073" bIns="119353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err="1" smtClean="0">
                <a:solidFill>
                  <a:schemeClr val="bg1"/>
                </a:solidFill>
              </a:rPr>
              <a:t>Globalisation</a:t>
            </a:r>
            <a:endParaRPr lang="en-SG" sz="2400" kern="1200" dirty="0">
              <a:solidFill>
                <a:schemeClr val="bg1"/>
              </a:solidFill>
            </a:endParaRPr>
          </a:p>
        </p:txBody>
      </p:sp>
      <p:sp>
        <p:nvSpPr>
          <p:cNvPr id="10" name="Up Arrow 9"/>
          <p:cNvSpPr>
            <a:spLocks noChangeArrowheads="1"/>
          </p:cNvSpPr>
          <p:nvPr/>
        </p:nvSpPr>
        <p:spPr bwMode="auto">
          <a:xfrm>
            <a:off x="7297556" y="398784"/>
            <a:ext cx="720725" cy="6477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SG" altLang="en-US" sz="36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4659" y="6177262"/>
            <a:ext cx="8775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SG" sz="1600" dirty="0" smtClean="0"/>
              <a:t>Source: Data from the International </a:t>
            </a:r>
            <a:r>
              <a:rPr lang="en-SG" sz="1600" dirty="0"/>
              <a:t>Association </a:t>
            </a:r>
            <a:r>
              <a:rPr lang="en-SG" sz="1600" dirty="0" smtClean="0"/>
              <a:t>of Universities</a:t>
            </a:r>
            <a:r>
              <a:rPr lang="en-SG" sz="1600" dirty="0"/>
              <a:t>’ 4th Global </a:t>
            </a:r>
            <a:r>
              <a:rPr lang="en-SG" sz="1600" dirty="0" smtClean="0"/>
              <a:t>Survey 2014</a:t>
            </a:r>
            <a:endParaRPr lang="en-SG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0444" y="4916590"/>
            <a:ext cx="2046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000" dirty="0" smtClean="0"/>
              <a:t>High importance</a:t>
            </a:r>
            <a:endParaRPr lang="en-SG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0378" y="4030335"/>
            <a:ext cx="4369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000" dirty="0" smtClean="0"/>
              <a:t>Internationalisation strategy or policy</a:t>
            </a:r>
            <a:endParaRPr lang="en-SG" sz="2000" dirty="0"/>
          </a:p>
        </p:txBody>
      </p:sp>
    </p:spTree>
    <p:extLst>
      <p:ext uri="{BB962C8B-B14F-4D97-AF65-F5344CB8AC3E}">
        <p14:creationId xmlns:p14="http://schemas.microsoft.com/office/powerpoint/2010/main" val="30719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268269" y="192140"/>
            <a:ext cx="4885022" cy="1206696"/>
          </a:xfrm>
          <a:custGeom>
            <a:avLst/>
            <a:gdLst>
              <a:gd name="connsiteX0" fmla="*/ 201120 w 1206696"/>
              <a:gd name="connsiteY0" fmla="*/ 0 h 4885022"/>
              <a:gd name="connsiteX1" fmla="*/ 1005576 w 1206696"/>
              <a:gd name="connsiteY1" fmla="*/ 0 h 4885022"/>
              <a:gd name="connsiteX2" fmla="*/ 1206696 w 1206696"/>
              <a:gd name="connsiteY2" fmla="*/ 201120 h 4885022"/>
              <a:gd name="connsiteX3" fmla="*/ 1206696 w 1206696"/>
              <a:gd name="connsiteY3" fmla="*/ 4885022 h 4885022"/>
              <a:gd name="connsiteX4" fmla="*/ 1206696 w 1206696"/>
              <a:gd name="connsiteY4" fmla="*/ 4885022 h 4885022"/>
              <a:gd name="connsiteX5" fmla="*/ 0 w 1206696"/>
              <a:gd name="connsiteY5" fmla="*/ 4885022 h 4885022"/>
              <a:gd name="connsiteX6" fmla="*/ 0 w 1206696"/>
              <a:gd name="connsiteY6" fmla="*/ 4885022 h 4885022"/>
              <a:gd name="connsiteX7" fmla="*/ 0 w 1206696"/>
              <a:gd name="connsiteY7" fmla="*/ 201120 h 4885022"/>
              <a:gd name="connsiteX8" fmla="*/ 201120 w 1206696"/>
              <a:gd name="connsiteY8" fmla="*/ 0 h 4885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06696" h="4885022">
                <a:moveTo>
                  <a:pt x="1206696" y="814187"/>
                </a:moveTo>
                <a:lnTo>
                  <a:pt x="1206696" y="4070835"/>
                </a:lnTo>
                <a:cubicBezTo>
                  <a:pt x="1206696" y="4520500"/>
                  <a:pt x="1184453" y="4885022"/>
                  <a:pt x="1157015" y="4885022"/>
                </a:cubicBezTo>
                <a:lnTo>
                  <a:pt x="0" y="4885022"/>
                </a:lnTo>
                <a:lnTo>
                  <a:pt x="0" y="4885022"/>
                </a:lnTo>
                <a:lnTo>
                  <a:pt x="0" y="0"/>
                </a:lnTo>
                <a:lnTo>
                  <a:pt x="0" y="0"/>
                </a:lnTo>
                <a:lnTo>
                  <a:pt x="1157015" y="0"/>
                </a:lnTo>
                <a:cubicBezTo>
                  <a:pt x="1184453" y="0"/>
                  <a:pt x="1206696" y="364522"/>
                  <a:pt x="1206696" y="814187"/>
                </a:cubicBez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extrusionH="190500" prstMaterial="dkEdge">
            <a:bevelT w="120650" h="38100" prst="relaxedInset"/>
            <a:bevelB w="120650" h="57150" prst="relaxedInset"/>
            <a:contourClr>
              <a:schemeClr val="bg1"/>
            </a:contourClr>
          </a:sp3d>
        </p:spPr>
        <p:style>
          <a:ln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82731" rIns="306556" bIns="182731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SG" sz="2000" kern="1200" dirty="0" smtClean="0"/>
              <a:t>Transnational education</a:t>
            </a:r>
            <a:endParaRPr lang="en-SG" sz="20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err="1" smtClean="0"/>
              <a:t>Internationalisation</a:t>
            </a:r>
            <a:r>
              <a:rPr lang="en-US" sz="2000" kern="1200" dirty="0" smtClean="0"/>
              <a:t> of higher education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dirty="0" smtClean="0">
                <a:solidFill>
                  <a:srgbClr val="FF0000"/>
                </a:solidFill>
              </a:rPr>
              <a:t>Student mobility</a:t>
            </a:r>
            <a:endParaRPr lang="en-SG" sz="2000" kern="1200" dirty="0">
              <a:solidFill>
                <a:srgbClr val="FF0000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520444" y="192140"/>
            <a:ext cx="2747825" cy="1235390"/>
          </a:xfrm>
          <a:custGeom>
            <a:avLst/>
            <a:gdLst>
              <a:gd name="connsiteX0" fmla="*/ 0 w 2747825"/>
              <a:gd name="connsiteY0" fmla="*/ 251400 h 1508370"/>
              <a:gd name="connsiteX1" fmla="*/ 251400 w 2747825"/>
              <a:gd name="connsiteY1" fmla="*/ 0 h 1508370"/>
              <a:gd name="connsiteX2" fmla="*/ 2496425 w 2747825"/>
              <a:gd name="connsiteY2" fmla="*/ 0 h 1508370"/>
              <a:gd name="connsiteX3" fmla="*/ 2747825 w 2747825"/>
              <a:gd name="connsiteY3" fmla="*/ 251400 h 1508370"/>
              <a:gd name="connsiteX4" fmla="*/ 2747825 w 2747825"/>
              <a:gd name="connsiteY4" fmla="*/ 1256970 h 1508370"/>
              <a:gd name="connsiteX5" fmla="*/ 2496425 w 2747825"/>
              <a:gd name="connsiteY5" fmla="*/ 1508370 h 1508370"/>
              <a:gd name="connsiteX6" fmla="*/ 251400 w 2747825"/>
              <a:gd name="connsiteY6" fmla="*/ 1508370 h 1508370"/>
              <a:gd name="connsiteX7" fmla="*/ 0 w 2747825"/>
              <a:gd name="connsiteY7" fmla="*/ 1256970 h 1508370"/>
              <a:gd name="connsiteX8" fmla="*/ 0 w 2747825"/>
              <a:gd name="connsiteY8" fmla="*/ 251400 h 150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7825" h="1508370">
                <a:moveTo>
                  <a:pt x="0" y="251400"/>
                </a:moveTo>
                <a:cubicBezTo>
                  <a:pt x="0" y="112556"/>
                  <a:pt x="112556" y="0"/>
                  <a:pt x="251400" y="0"/>
                </a:cubicBezTo>
                <a:lnTo>
                  <a:pt x="2496425" y="0"/>
                </a:lnTo>
                <a:cubicBezTo>
                  <a:pt x="2635269" y="0"/>
                  <a:pt x="2747825" y="112556"/>
                  <a:pt x="2747825" y="251400"/>
                </a:cubicBezTo>
                <a:lnTo>
                  <a:pt x="2747825" y="1256970"/>
                </a:lnTo>
                <a:cubicBezTo>
                  <a:pt x="2747825" y="1395814"/>
                  <a:pt x="2635269" y="1508370"/>
                  <a:pt x="2496425" y="1508370"/>
                </a:cubicBezTo>
                <a:lnTo>
                  <a:pt x="251400" y="1508370"/>
                </a:lnTo>
                <a:cubicBezTo>
                  <a:pt x="112556" y="1508370"/>
                  <a:pt x="0" y="1395814"/>
                  <a:pt x="0" y="1256970"/>
                </a:cubicBezTo>
                <a:lnTo>
                  <a:pt x="0" y="2514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073" tIns="119353" rIns="165073" bIns="119353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err="1" smtClean="0">
                <a:solidFill>
                  <a:schemeClr val="bg1"/>
                </a:solidFill>
              </a:rPr>
              <a:t>Globalisation</a:t>
            </a:r>
            <a:endParaRPr lang="en-SG" sz="2400" kern="1200" dirty="0">
              <a:solidFill>
                <a:schemeClr val="bg1"/>
              </a:solidFill>
            </a:endParaRPr>
          </a:p>
        </p:txBody>
      </p:sp>
      <p:sp>
        <p:nvSpPr>
          <p:cNvPr id="10" name="Up Arrow 9"/>
          <p:cNvSpPr>
            <a:spLocks noChangeArrowheads="1"/>
          </p:cNvSpPr>
          <p:nvPr/>
        </p:nvSpPr>
        <p:spPr bwMode="auto">
          <a:xfrm>
            <a:off x="7297556" y="398784"/>
            <a:ext cx="720725" cy="6477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SG" altLang="en-US" sz="360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834" y="1482266"/>
            <a:ext cx="5703888" cy="50572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39291" y="4422779"/>
            <a:ext cx="3701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000" dirty="0" smtClean="0">
                <a:solidFill>
                  <a:srgbClr val="FF0000"/>
                </a:solidFill>
              </a:rPr>
              <a:t>Mobile tertiary students:</a:t>
            </a:r>
          </a:p>
          <a:p>
            <a:pPr algn="ctr"/>
            <a:r>
              <a:rPr lang="en-SG" sz="2000" dirty="0" smtClean="0">
                <a:solidFill>
                  <a:srgbClr val="FF0000"/>
                </a:solidFill>
              </a:rPr>
              <a:t>from </a:t>
            </a:r>
            <a:r>
              <a:rPr lang="en-SG" sz="2000" dirty="0">
                <a:solidFill>
                  <a:srgbClr val="FF0000"/>
                </a:solidFill>
              </a:rPr>
              <a:t>800,000 in </a:t>
            </a:r>
            <a:r>
              <a:rPr lang="en-SG" sz="2000" dirty="0" smtClean="0">
                <a:solidFill>
                  <a:srgbClr val="FF0000"/>
                </a:solidFill>
              </a:rPr>
              <a:t>mid-1970s </a:t>
            </a:r>
            <a:br>
              <a:rPr lang="en-SG" sz="2000" dirty="0" smtClean="0">
                <a:solidFill>
                  <a:srgbClr val="FF0000"/>
                </a:solidFill>
              </a:rPr>
            </a:br>
            <a:r>
              <a:rPr lang="en-SG" sz="2000" dirty="0" smtClean="0">
                <a:solidFill>
                  <a:srgbClr val="FF0000"/>
                </a:solidFill>
              </a:rPr>
              <a:t>to &gt; </a:t>
            </a:r>
            <a:r>
              <a:rPr lang="en-SG" sz="2000" dirty="0">
                <a:solidFill>
                  <a:srgbClr val="FF0000"/>
                </a:solidFill>
              </a:rPr>
              <a:t>3.5 million in </a:t>
            </a:r>
            <a:r>
              <a:rPr lang="en-SG" sz="2000" dirty="0" smtClean="0">
                <a:solidFill>
                  <a:srgbClr val="FF0000"/>
                </a:solidFill>
              </a:rPr>
              <a:t>2009</a:t>
            </a:r>
            <a:endParaRPr lang="en-SG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6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46" y="1457124"/>
            <a:ext cx="7433520" cy="5022754"/>
          </a:xfrm>
          <a:prstGeom prst="rect">
            <a:avLst/>
          </a:prstGeom>
        </p:spPr>
      </p:pic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58319" y="161062"/>
            <a:ext cx="7632847" cy="1251379"/>
            <a:chOff x="558319" y="161062"/>
            <a:chExt cx="7632847" cy="1251379"/>
          </a:xfrm>
        </p:grpSpPr>
        <p:sp>
          <p:nvSpPr>
            <p:cNvPr id="5" name="Freeform 4"/>
            <p:cNvSpPr/>
            <p:nvPr/>
          </p:nvSpPr>
          <p:spPr>
            <a:xfrm>
              <a:off x="3306144" y="2057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lnRef>
            <a:fillRef idx="1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SG" sz="2000" kern="1200" dirty="0" smtClean="0">
                  <a:solidFill>
                    <a:srgbClr val="FF0000"/>
                  </a:solidFill>
                </a:rPr>
                <a:t>Tertiary education </a:t>
              </a:r>
              <a:r>
                <a:rPr lang="en-US" sz="2000" kern="1200" dirty="0" smtClean="0">
                  <a:solidFill>
                    <a:srgbClr val="FF0000"/>
                  </a:solidFill>
                </a:rPr>
                <a:t>enrolments</a:t>
              </a:r>
              <a:endParaRPr lang="en-SG" sz="20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558319" y="161062"/>
              <a:ext cx="2747825" cy="1251379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628513"/>
                <a:satOff val="5598"/>
                <a:lumOff val="-26863"/>
                <a:alphaOff val="0"/>
              </a:schemeClr>
            </a:fillRef>
            <a:effectRef idx="2">
              <a:schemeClr val="accent5">
                <a:hueOff val="1628513"/>
                <a:satOff val="5598"/>
                <a:lumOff val="-268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err="1" smtClean="0"/>
                <a:t>Massification</a:t>
              </a:r>
              <a:endParaRPr lang="en-SG" sz="2400" kern="1200" dirty="0"/>
            </a:p>
          </p:txBody>
        </p:sp>
        <p:sp>
          <p:nvSpPr>
            <p:cNvPr id="11" name="Up Arrow 10"/>
            <p:cNvSpPr>
              <a:spLocks noChangeArrowheads="1"/>
            </p:cNvSpPr>
            <p:nvPr/>
          </p:nvSpPr>
          <p:spPr bwMode="auto">
            <a:xfrm>
              <a:off x="7281456" y="317675"/>
              <a:ext cx="720725" cy="649288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430181" y="207629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SG" sz="2400" dirty="0">
                <a:solidFill>
                  <a:srgbClr val="FF0000"/>
                </a:solidFill>
                <a:latin typeface="+mn-lt"/>
              </a:rPr>
              <a:t>Global tertiary </a:t>
            </a:r>
            <a:r>
              <a:rPr lang="en-SG" sz="2400" dirty="0" smtClean="0">
                <a:solidFill>
                  <a:srgbClr val="FF0000"/>
                </a:solidFill>
                <a:latin typeface="+mn-lt"/>
              </a:rPr>
              <a:t>enrolments: </a:t>
            </a:r>
            <a:br>
              <a:rPr lang="en-SG" sz="2400" dirty="0" smtClean="0">
                <a:solidFill>
                  <a:srgbClr val="FF0000"/>
                </a:solidFill>
                <a:latin typeface="+mn-lt"/>
              </a:rPr>
            </a:br>
            <a:r>
              <a:rPr lang="en-SG" sz="2400" dirty="0" smtClean="0">
                <a:solidFill>
                  <a:srgbClr val="FF0000"/>
                </a:solidFill>
                <a:latin typeface="+mn-lt"/>
              </a:rPr>
              <a:t>from 65 </a:t>
            </a:r>
            <a:r>
              <a:rPr lang="en-SG" sz="2400" dirty="0">
                <a:solidFill>
                  <a:srgbClr val="FF0000"/>
                </a:solidFill>
                <a:latin typeface="+mn-lt"/>
              </a:rPr>
              <a:t>million in </a:t>
            </a:r>
            <a:r>
              <a:rPr lang="en-SG" sz="2400" dirty="0" smtClean="0">
                <a:solidFill>
                  <a:srgbClr val="FF0000"/>
                </a:solidFill>
                <a:latin typeface="+mn-lt"/>
              </a:rPr>
              <a:t>1990 to </a:t>
            </a:r>
            <a:br>
              <a:rPr lang="en-SG" sz="2400" dirty="0" smtClean="0">
                <a:solidFill>
                  <a:srgbClr val="FF0000"/>
                </a:solidFill>
                <a:latin typeface="+mn-lt"/>
              </a:rPr>
            </a:br>
            <a:r>
              <a:rPr lang="en-SG" sz="2400" dirty="0" smtClean="0">
                <a:solidFill>
                  <a:srgbClr val="FF0000"/>
                </a:solidFill>
                <a:latin typeface="+mn-lt"/>
              </a:rPr>
              <a:t>170 million in 2009.</a:t>
            </a:r>
          </a:p>
          <a:p>
            <a:pPr algn="ctr"/>
            <a:r>
              <a:rPr lang="en-SG" sz="2400" dirty="0" smtClean="0">
                <a:solidFill>
                  <a:srgbClr val="FF0000"/>
                </a:solidFill>
                <a:latin typeface="+mn-lt"/>
              </a:rPr>
              <a:t>Forecasted to reach </a:t>
            </a:r>
            <a:br>
              <a:rPr lang="en-SG" sz="2400" dirty="0" smtClean="0">
                <a:solidFill>
                  <a:srgbClr val="FF0000"/>
                </a:solidFill>
                <a:latin typeface="+mn-lt"/>
              </a:rPr>
            </a:br>
            <a:r>
              <a:rPr lang="en-SG" sz="2400" dirty="0" smtClean="0">
                <a:solidFill>
                  <a:srgbClr val="FF0000"/>
                </a:solidFill>
                <a:latin typeface="+mn-lt"/>
              </a:rPr>
              <a:t>&gt;520 million in 2035.</a:t>
            </a:r>
            <a:endParaRPr lang="en-SG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153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D6AF0B-1C2A-4CBD-AAF8-C4DBB0187238}" type="slidenum">
              <a:rPr lang="en-US" altLang="en-US" sz="1400" smtClean="0">
                <a:solidFill>
                  <a:srgbClr val="FFFFFF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 smtClean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17" y="1457125"/>
            <a:ext cx="7715793" cy="511360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58319" y="161062"/>
            <a:ext cx="7632847" cy="1251379"/>
            <a:chOff x="558319" y="161062"/>
            <a:chExt cx="7632847" cy="1251379"/>
          </a:xfrm>
        </p:grpSpPr>
        <p:sp>
          <p:nvSpPr>
            <p:cNvPr id="10" name="Freeform 9"/>
            <p:cNvSpPr/>
            <p:nvPr/>
          </p:nvSpPr>
          <p:spPr>
            <a:xfrm>
              <a:off x="3306144" y="205745"/>
              <a:ext cx="4885022" cy="1206696"/>
            </a:xfrm>
            <a:custGeom>
              <a:avLst/>
              <a:gdLst>
                <a:gd name="connsiteX0" fmla="*/ 201120 w 1206696"/>
                <a:gd name="connsiteY0" fmla="*/ 0 h 4885022"/>
                <a:gd name="connsiteX1" fmla="*/ 1005576 w 1206696"/>
                <a:gd name="connsiteY1" fmla="*/ 0 h 4885022"/>
                <a:gd name="connsiteX2" fmla="*/ 1206696 w 1206696"/>
                <a:gd name="connsiteY2" fmla="*/ 201120 h 4885022"/>
                <a:gd name="connsiteX3" fmla="*/ 1206696 w 1206696"/>
                <a:gd name="connsiteY3" fmla="*/ 4885022 h 4885022"/>
                <a:gd name="connsiteX4" fmla="*/ 1206696 w 1206696"/>
                <a:gd name="connsiteY4" fmla="*/ 4885022 h 4885022"/>
                <a:gd name="connsiteX5" fmla="*/ 0 w 1206696"/>
                <a:gd name="connsiteY5" fmla="*/ 4885022 h 4885022"/>
                <a:gd name="connsiteX6" fmla="*/ 0 w 1206696"/>
                <a:gd name="connsiteY6" fmla="*/ 4885022 h 4885022"/>
                <a:gd name="connsiteX7" fmla="*/ 0 w 1206696"/>
                <a:gd name="connsiteY7" fmla="*/ 201120 h 4885022"/>
                <a:gd name="connsiteX8" fmla="*/ 201120 w 1206696"/>
                <a:gd name="connsiteY8" fmla="*/ 0 h 488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696" h="4885022">
                  <a:moveTo>
                    <a:pt x="1206696" y="814187"/>
                  </a:moveTo>
                  <a:lnTo>
                    <a:pt x="1206696" y="4070835"/>
                  </a:lnTo>
                  <a:cubicBezTo>
                    <a:pt x="1206696" y="4520500"/>
                    <a:pt x="1184453" y="4885022"/>
                    <a:pt x="1157015" y="4885022"/>
                  </a:cubicBezTo>
                  <a:lnTo>
                    <a:pt x="0" y="4885022"/>
                  </a:lnTo>
                  <a:lnTo>
                    <a:pt x="0" y="48850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57015" y="0"/>
                  </a:lnTo>
                  <a:cubicBezTo>
                    <a:pt x="1184453" y="0"/>
                    <a:pt x="1206696" y="364522"/>
                    <a:pt x="1206696" y="814187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extrusionH="190500" prstMaterial="dkEdge">
              <a:bevelT w="120650" h="38100" prst="relaxedInset"/>
              <a:bevelB w="120650" h="57150" prst="relaxedInset"/>
              <a:contourClr>
                <a:schemeClr val="bg1"/>
              </a:contourClr>
            </a:sp3d>
          </p:spPr>
          <p:style>
            <a:lnRef idx="1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lnRef>
            <a:fillRef idx="1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fillRef>
            <a:effectRef idx="2">
              <a:schemeClr val="accent5">
                <a:tint val="40000"/>
                <a:alpha val="90000"/>
                <a:hueOff val="1622542"/>
                <a:satOff val="-11507"/>
                <a:lumOff val="-654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82731" rIns="306556" bIns="182731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SG" sz="2000" kern="1200" dirty="0" smtClean="0"/>
                <a:t>Tertiary education </a:t>
              </a:r>
              <a:r>
                <a:rPr lang="en-US" sz="2000" kern="1200" dirty="0" smtClean="0"/>
                <a:t>enrolments</a:t>
              </a:r>
              <a:endParaRPr lang="en-SG" sz="20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SG" sz="2000" kern="1200" dirty="0" smtClean="0">
                  <a:solidFill>
                    <a:srgbClr val="FF0000"/>
                  </a:solidFill>
                </a:rPr>
                <a:t>Private higher education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58319" y="161062"/>
              <a:ext cx="2747825" cy="1251379"/>
            </a:xfrm>
            <a:custGeom>
              <a:avLst/>
              <a:gdLst>
                <a:gd name="connsiteX0" fmla="*/ 0 w 2747825"/>
                <a:gd name="connsiteY0" fmla="*/ 251400 h 1508370"/>
                <a:gd name="connsiteX1" fmla="*/ 251400 w 2747825"/>
                <a:gd name="connsiteY1" fmla="*/ 0 h 1508370"/>
                <a:gd name="connsiteX2" fmla="*/ 2496425 w 2747825"/>
                <a:gd name="connsiteY2" fmla="*/ 0 h 1508370"/>
                <a:gd name="connsiteX3" fmla="*/ 2747825 w 2747825"/>
                <a:gd name="connsiteY3" fmla="*/ 251400 h 1508370"/>
                <a:gd name="connsiteX4" fmla="*/ 2747825 w 2747825"/>
                <a:gd name="connsiteY4" fmla="*/ 1256970 h 1508370"/>
                <a:gd name="connsiteX5" fmla="*/ 2496425 w 2747825"/>
                <a:gd name="connsiteY5" fmla="*/ 1508370 h 1508370"/>
                <a:gd name="connsiteX6" fmla="*/ 251400 w 2747825"/>
                <a:gd name="connsiteY6" fmla="*/ 1508370 h 1508370"/>
                <a:gd name="connsiteX7" fmla="*/ 0 w 2747825"/>
                <a:gd name="connsiteY7" fmla="*/ 1256970 h 1508370"/>
                <a:gd name="connsiteX8" fmla="*/ 0 w 2747825"/>
                <a:gd name="connsiteY8" fmla="*/ 251400 h 150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47825" h="1508370">
                  <a:moveTo>
                    <a:pt x="0" y="251400"/>
                  </a:moveTo>
                  <a:cubicBezTo>
                    <a:pt x="0" y="112556"/>
                    <a:pt x="112556" y="0"/>
                    <a:pt x="251400" y="0"/>
                  </a:cubicBezTo>
                  <a:lnTo>
                    <a:pt x="2496425" y="0"/>
                  </a:lnTo>
                  <a:cubicBezTo>
                    <a:pt x="2635269" y="0"/>
                    <a:pt x="2747825" y="112556"/>
                    <a:pt x="2747825" y="251400"/>
                  </a:cubicBezTo>
                  <a:lnTo>
                    <a:pt x="2747825" y="1256970"/>
                  </a:lnTo>
                  <a:cubicBezTo>
                    <a:pt x="2747825" y="1395814"/>
                    <a:pt x="2635269" y="1508370"/>
                    <a:pt x="2496425" y="1508370"/>
                  </a:cubicBezTo>
                  <a:lnTo>
                    <a:pt x="251400" y="1508370"/>
                  </a:lnTo>
                  <a:cubicBezTo>
                    <a:pt x="112556" y="1508370"/>
                    <a:pt x="0" y="1395814"/>
                    <a:pt x="0" y="1256970"/>
                  </a:cubicBezTo>
                  <a:lnTo>
                    <a:pt x="0" y="25140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1628513"/>
                <a:satOff val="5598"/>
                <a:lumOff val="-26863"/>
                <a:alphaOff val="0"/>
              </a:schemeClr>
            </a:fillRef>
            <a:effectRef idx="2">
              <a:schemeClr val="accent5">
                <a:hueOff val="1628513"/>
                <a:satOff val="5598"/>
                <a:lumOff val="-268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073" tIns="119353" rIns="165073" bIns="11935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err="1" smtClean="0"/>
                <a:t>Massification</a:t>
              </a:r>
              <a:endParaRPr lang="en-SG" sz="2400" kern="1200" dirty="0"/>
            </a:p>
          </p:txBody>
        </p:sp>
        <p:sp>
          <p:nvSpPr>
            <p:cNvPr id="13" name="Up Arrow 12"/>
            <p:cNvSpPr>
              <a:spLocks noChangeArrowheads="1"/>
            </p:cNvSpPr>
            <p:nvPr/>
          </p:nvSpPr>
          <p:spPr bwMode="auto">
            <a:xfrm>
              <a:off x="7281456" y="317675"/>
              <a:ext cx="720725" cy="649288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SG" altLang="en-US" sz="360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41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11885</TotalTime>
  <Words>1041</Words>
  <Application>Microsoft Office PowerPoint</Application>
  <PresentationFormat>On-screen Show (4:3)</PresentationFormat>
  <Paragraphs>318</Paragraphs>
  <Slides>44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 Unicode MS</vt:lpstr>
      <vt:lpstr>MS PGothic</vt:lpstr>
      <vt:lpstr>Arial</vt:lpstr>
      <vt:lpstr>Lato</vt:lpstr>
      <vt:lpstr>Times New Roman</vt:lpstr>
      <vt:lpstr>Wingdings</vt:lpstr>
      <vt:lpstr>Default Design</vt:lpstr>
      <vt:lpstr>PowerPoint Presentation</vt:lpstr>
      <vt:lpstr>Trends in Higher Education</vt:lpstr>
      <vt:lpstr>Emerging Trends in Higher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Trends in Higher Education Accreditation</vt:lpstr>
      <vt:lpstr>Trends in Higher Education Accreditation</vt:lpstr>
      <vt:lpstr>Principles-Based QA Framework</vt:lpstr>
      <vt:lpstr>Principles-Based QA Framework</vt:lpstr>
      <vt:lpstr>Principles-Based QA Framework</vt:lpstr>
      <vt:lpstr>Principles-Based QA Framework</vt:lpstr>
      <vt:lpstr>Principles-Based QA Framework</vt:lpstr>
      <vt:lpstr>ABET (Programme)</vt:lpstr>
      <vt:lpstr>AUN-QA Framework (Programme)</vt:lpstr>
      <vt:lpstr>ABET and AUN-QA Framework (Programme)</vt:lpstr>
      <vt:lpstr>AUN-QA Framework (Institutional)</vt:lpstr>
      <vt:lpstr>AUN-QA Framework (Institutional)</vt:lpstr>
      <vt:lpstr>Alignment of AUN-QA Framework at Institutional Level with Principle 3 (IQA) of AQAF</vt:lpstr>
      <vt:lpstr>Alignment of AUN-QA Framework at Institutional Level with Principle 3 (IQA) of AQAF</vt:lpstr>
      <vt:lpstr>Alignment of AUN-QA Framework at Institutional Level with ESG 2015 (Part 1 - IQA)</vt:lpstr>
      <vt:lpstr>Alignment of AUN-QA Framework at Institutional Level with ESG 2015 (Part 1 - IQA)</vt:lpstr>
      <vt:lpstr>Alignment of AUN-QA Framework at Institutional Level with Baldrige Performance Excellence Framework (Education – 2015/16)</vt:lpstr>
      <vt:lpstr>Alignment of AUN-QA Framework at Institutional Level with Baldrige Performance Excellence Framework  (Education – 2015/16)</vt:lpstr>
      <vt:lpstr>AUN-QA Framework at Institutional Level</vt:lpstr>
      <vt:lpstr>AUN-QA Framework at Institutional Level</vt:lpstr>
      <vt:lpstr>AUN-QA Framework at Institutional Level</vt:lpstr>
      <vt:lpstr>AUN-QA Framework at Institutional Level</vt:lpstr>
      <vt:lpstr>Strategic QA</vt:lpstr>
      <vt:lpstr>Systemic QA</vt:lpstr>
      <vt:lpstr>Functional QA (Education)</vt:lpstr>
      <vt:lpstr>Functional QA (Research &amp; Service)</vt:lpstr>
      <vt:lpstr>Results</vt:lpstr>
      <vt:lpstr>PowerPoint Presentation</vt:lpstr>
    </vt:vector>
  </TitlesOfParts>
  <Company>NUS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Quality Audit</dc:title>
  <dc:creator>oqmocb</dc:creator>
  <cp:lastModifiedBy>Johnson</cp:lastModifiedBy>
  <cp:revision>1254</cp:revision>
  <dcterms:created xsi:type="dcterms:W3CDTF">2005-01-04T02:20:09Z</dcterms:created>
  <dcterms:modified xsi:type="dcterms:W3CDTF">2016-12-08T06:45:51Z</dcterms:modified>
</cp:coreProperties>
</file>