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422" r:id="rId3"/>
    <p:sldId id="431" r:id="rId4"/>
    <p:sldId id="429" r:id="rId5"/>
    <p:sldId id="430" r:id="rId6"/>
    <p:sldId id="427" r:id="rId7"/>
    <p:sldId id="417" r:id="rId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4153" autoAdjust="0"/>
  </p:normalViewPr>
  <p:slideViewPr>
    <p:cSldViewPr>
      <p:cViewPr varScale="1">
        <p:scale>
          <a:sx n="68" d="100"/>
          <a:sy n="68" d="100"/>
        </p:scale>
        <p:origin x="-14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64D1B-DCF1-488A-BFD3-3C9929A792BD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292E1-4D22-49F6-8545-F13889BBE59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67294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2DE0-856C-460A-B2A9-F302848F324F}" type="datetimeFigureOut">
              <a:rPr lang="id-ID" smtClean="0"/>
              <a:pPr/>
              <a:t>12/9/16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9552" y="1484784"/>
            <a:ext cx="7920880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d-ID" sz="8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HASIL SIDANG KOMISI 1:</a:t>
            </a:r>
            <a:endParaRPr lang="id-ID" sz="1600" b="1" dirty="0" smtClean="0">
              <a:solidFill>
                <a:srgbClr val="002060"/>
              </a:solidFill>
            </a:endParaRPr>
          </a:p>
          <a:p>
            <a:pPr algn="ctr"/>
            <a:endParaRPr lang="en-US" sz="1400" dirty="0" smtClean="0">
              <a:solidFill>
                <a:srgbClr val="002060"/>
              </a:solidFill>
            </a:endParaRPr>
          </a:p>
          <a:p>
            <a:pPr algn="ctr"/>
            <a:endParaRPr lang="en-US" sz="1400" dirty="0" smtClean="0">
              <a:solidFill>
                <a:srgbClr val="002060"/>
              </a:solidFill>
            </a:endParaRPr>
          </a:p>
          <a:p>
            <a:pPr algn="ctr"/>
            <a:r>
              <a:rPr lang="en-US" sz="4400" b="1" dirty="0" smtClean="0"/>
              <a:t>B</a:t>
            </a:r>
            <a:r>
              <a:rPr lang="id-ID" sz="4400" b="1" dirty="0" smtClean="0"/>
              <a:t>entuk </a:t>
            </a:r>
            <a:r>
              <a:rPr lang="en-US" sz="4400" b="1" dirty="0" smtClean="0"/>
              <a:t>S</a:t>
            </a:r>
            <a:r>
              <a:rPr lang="id-ID" sz="4400" b="1" dirty="0" smtClean="0"/>
              <a:t>inergi </a:t>
            </a:r>
            <a:r>
              <a:rPr lang="en-US" sz="4400" b="1" dirty="0" smtClean="0"/>
              <a:t>T</a:t>
            </a:r>
            <a:r>
              <a:rPr lang="id-ID" sz="4400" b="1" dirty="0" smtClean="0"/>
              <a:t>erbaik </a:t>
            </a:r>
            <a:endParaRPr lang="id-ID" sz="4400" b="1" dirty="0" smtClean="0"/>
          </a:p>
          <a:p>
            <a:pPr algn="ctr"/>
            <a:r>
              <a:rPr lang="en-US" sz="4400" b="1" dirty="0" smtClean="0"/>
              <a:t>A</a:t>
            </a:r>
            <a:r>
              <a:rPr lang="id-ID" sz="4400" b="1" dirty="0" smtClean="0"/>
              <a:t>ntar </a:t>
            </a:r>
            <a:r>
              <a:rPr lang="en-US" sz="4400" b="1" dirty="0" smtClean="0"/>
              <a:t>E</a:t>
            </a:r>
            <a:r>
              <a:rPr lang="id-ID" sz="4400" b="1" dirty="0" smtClean="0"/>
              <a:t>lemen </a:t>
            </a:r>
            <a:r>
              <a:rPr lang="en-US" sz="4400" b="1" dirty="0" smtClean="0"/>
              <a:t>U</a:t>
            </a:r>
            <a:r>
              <a:rPr lang="id-ID" sz="4400" b="1" dirty="0" smtClean="0"/>
              <a:t>tama </a:t>
            </a:r>
            <a:r>
              <a:rPr lang="id-ID" sz="4400" b="1" dirty="0"/>
              <a:t>SPM </a:t>
            </a:r>
            <a:r>
              <a:rPr lang="en-US" sz="4400" b="1" dirty="0" smtClean="0"/>
              <a:t>D</a:t>
            </a:r>
            <a:r>
              <a:rPr lang="id-ID" sz="4400" b="1" dirty="0" smtClean="0"/>
              <a:t>ikti</a:t>
            </a:r>
          </a:p>
          <a:p>
            <a:pPr algn="ctr"/>
            <a:endParaRPr lang="id-ID" sz="4000" dirty="0">
              <a:solidFill>
                <a:srgbClr val="002060"/>
              </a:solidFill>
            </a:endParaRPr>
          </a:p>
          <a:p>
            <a:pPr algn="ctr"/>
            <a:r>
              <a:rPr lang="id-ID" sz="4000" dirty="0" smtClean="0">
                <a:solidFill>
                  <a:srgbClr val="002060"/>
                </a:solidFill>
              </a:rPr>
              <a:t>Annual Meeting BAN PT 2016</a:t>
            </a:r>
            <a:endParaRPr lang="en-US" sz="4000" dirty="0" smtClean="0">
              <a:solidFill>
                <a:srgbClr val="00206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6" name="Rectangle 5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3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7" name="Freeform 26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8" name="Freeform 27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9" name="Freeform 28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4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14376"/>
            <a:ext cx="3433825" cy="1532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7992888" cy="609394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Sinergi</a:t>
            </a:r>
            <a:r>
              <a:rPr lang="en-US" sz="3600" dirty="0"/>
              <a:t> </a:t>
            </a:r>
            <a:r>
              <a:rPr lang="en-US" sz="3600" dirty="0" err="1" smtClean="0"/>
              <a:t>antara</a:t>
            </a:r>
            <a:r>
              <a:rPr lang="en-US" sz="3600" dirty="0" smtClean="0"/>
              <a:t> </a:t>
            </a:r>
            <a:r>
              <a:rPr lang="en-US" sz="3600" dirty="0" err="1"/>
              <a:t>Elemen</a:t>
            </a:r>
            <a:r>
              <a:rPr lang="en-US" sz="3600" dirty="0"/>
              <a:t> </a:t>
            </a:r>
            <a:r>
              <a:rPr lang="en-US" sz="3600" dirty="0" err="1"/>
              <a:t>Utama</a:t>
            </a:r>
            <a:r>
              <a:rPr lang="en-US" sz="3600" dirty="0"/>
              <a:t> SPM </a:t>
            </a:r>
            <a:r>
              <a:rPr lang="en-US" sz="3600" dirty="0" err="1" smtClean="0"/>
              <a:t>Dikti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3528" y="2348880"/>
            <a:ext cx="7992888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/>
              <a:buChar char="•"/>
            </a:pPr>
            <a:r>
              <a:rPr lang="en-US" sz="2800" dirty="0" err="1" smtClean="0"/>
              <a:t>Sinkronisasi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SPMI </a:t>
            </a:r>
            <a:r>
              <a:rPr lang="en-US" sz="2800" dirty="0" err="1" smtClean="0"/>
              <a:t>dan</a:t>
            </a:r>
            <a:r>
              <a:rPr lang="en-US" sz="2800" dirty="0" smtClean="0"/>
              <a:t> SPME yang </a:t>
            </a:r>
            <a:r>
              <a:rPr lang="en-US" sz="2800" dirty="0" err="1" smtClean="0"/>
              <a:t>mengacu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Nasional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</a:t>
            </a:r>
            <a:r>
              <a:rPr lang="en-US" sz="2800" dirty="0" err="1" smtClean="0"/>
              <a:t>Tinggi</a:t>
            </a:r>
            <a:r>
              <a:rPr lang="en-US" sz="2800" dirty="0" smtClean="0"/>
              <a:t> (SN </a:t>
            </a:r>
            <a:r>
              <a:rPr lang="en-US" sz="2800" dirty="0" err="1" smtClean="0"/>
              <a:t>Dikti</a:t>
            </a:r>
            <a:r>
              <a:rPr lang="en-US" sz="2800" dirty="0" smtClean="0"/>
              <a:t>, </a:t>
            </a:r>
            <a:r>
              <a:rPr lang="en-US" sz="2800" dirty="0" err="1" smtClean="0"/>
              <a:t>Permenristekdikti</a:t>
            </a:r>
            <a:r>
              <a:rPr lang="en-US" sz="2800" dirty="0" smtClean="0"/>
              <a:t>  no. 44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2015)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err="1" smtClean="0">
                <a:sym typeface="Wingdings"/>
              </a:rPr>
              <a:t>Standar</a:t>
            </a:r>
            <a:r>
              <a:rPr lang="en-US" sz="2800" dirty="0" smtClean="0">
                <a:sym typeface="Wingdings"/>
              </a:rPr>
              <a:t> yang </a:t>
            </a:r>
            <a:r>
              <a:rPr lang="en-US" sz="2800" dirty="0" err="1" smtClean="0">
                <a:sym typeface="Wingdings"/>
              </a:rPr>
              <a:t>dibuat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oleh</a:t>
            </a:r>
            <a:r>
              <a:rPr lang="en-US" sz="2800" dirty="0" smtClean="0">
                <a:sym typeface="Wingdings"/>
              </a:rPr>
              <a:t> BSNP </a:t>
            </a:r>
            <a:r>
              <a:rPr lang="en-US" sz="2800" dirty="0" err="1" smtClean="0">
                <a:sym typeface="Wingdings"/>
              </a:rPr>
              <a:t>masih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perlu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penjabaran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lebih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rinci</a:t>
            </a:r>
            <a:r>
              <a:rPr lang="en-US" sz="2800" dirty="0" smtClean="0">
                <a:sym typeface="Wingdings"/>
              </a:rPr>
              <a:t>, </a:t>
            </a:r>
            <a:r>
              <a:rPr lang="en-US" sz="2800" dirty="0" err="1" smtClean="0">
                <a:sym typeface="Wingdings"/>
              </a:rPr>
              <a:t>misalnya</a:t>
            </a:r>
            <a:r>
              <a:rPr lang="en-US" sz="2800" dirty="0" smtClean="0">
                <a:sym typeface="Wingdings"/>
              </a:rPr>
              <a:t> : </a:t>
            </a:r>
            <a:r>
              <a:rPr lang="en-US" sz="2800" dirty="0" err="1" smtClean="0">
                <a:sym typeface="Wingdings"/>
              </a:rPr>
              <a:t>luas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tanah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perlu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dilengkapi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dengan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kualitas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bangunan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dll</a:t>
            </a:r>
            <a:r>
              <a:rPr lang="en-US" sz="2800" dirty="0" smtClean="0">
                <a:sym typeface="Wingdings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err="1">
                <a:sym typeface="Wingdings"/>
              </a:rPr>
              <a:t>Perlu</a:t>
            </a:r>
            <a:r>
              <a:rPr lang="en-US" sz="2800" dirty="0">
                <a:sym typeface="Wingdings"/>
              </a:rPr>
              <a:t> SDM yang </a:t>
            </a:r>
            <a:r>
              <a:rPr lang="en-US" sz="2800" dirty="0" err="1">
                <a:sym typeface="Wingdings"/>
              </a:rPr>
              <a:t>kompeten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err="1">
                <a:sym typeface="Wingdings"/>
              </a:rPr>
              <a:t>dan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berintegritas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dalam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melaksanakan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penjaminan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mutu</a:t>
            </a:r>
            <a:endParaRPr lang="en-US" sz="2800" dirty="0" smtClean="0">
              <a:sym typeface="Wingdings"/>
            </a:endParaRPr>
          </a:p>
          <a:p>
            <a:pPr algn="l"/>
            <a:endParaRPr lang="en-US" sz="28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67094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14376"/>
            <a:ext cx="3433825" cy="1532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7992888" cy="609394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Sinergi</a:t>
            </a:r>
            <a:r>
              <a:rPr lang="en-US" sz="3600" dirty="0"/>
              <a:t> </a:t>
            </a:r>
            <a:r>
              <a:rPr lang="en-US" sz="3600" dirty="0" err="1" smtClean="0"/>
              <a:t>antara</a:t>
            </a:r>
            <a:r>
              <a:rPr lang="en-US" sz="3600" dirty="0" smtClean="0"/>
              <a:t> </a:t>
            </a:r>
            <a:r>
              <a:rPr lang="en-US" sz="3600" dirty="0" err="1"/>
              <a:t>Elemen</a:t>
            </a:r>
            <a:r>
              <a:rPr lang="en-US" sz="3600" dirty="0"/>
              <a:t> </a:t>
            </a:r>
            <a:r>
              <a:rPr lang="en-US" sz="3600" dirty="0" err="1"/>
              <a:t>Utama</a:t>
            </a:r>
            <a:r>
              <a:rPr lang="en-US" sz="3600" dirty="0"/>
              <a:t> SPM </a:t>
            </a:r>
            <a:r>
              <a:rPr lang="en-US" sz="3600" dirty="0" err="1" smtClean="0"/>
              <a:t>Dikti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3528" y="2348880"/>
            <a:ext cx="7992888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/>
              <a:buChar char="•"/>
            </a:pPr>
            <a:r>
              <a:rPr lang="en-US" sz="2800" dirty="0" err="1" smtClean="0">
                <a:sym typeface="Wingdings"/>
              </a:rPr>
              <a:t>Perlu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meningkatkan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>
                <a:sym typeface="Wingdings"/>
              </a:rPr>
              <a:t>s</a:t>
            </a:r>
            <a:r>
              <a:rPr lang="en-US" sz="2800" dirty="0" err="1" smtClean="0">
                <a:sym typeface="Wingdings"/>
              </a:rPr>
              <a:t>inergi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antar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Kementrian</a:t>
            </a:r>
            <a:r>
              <a:rPr lang="en-US" sz="2800" dirty="0" smtClean="0">
                <a:sym typeface="Wingdings"/>
              </a:rPr>
              <a:t> yang </a:t>
            </a:r>
            <a:r>
              <a:rPr lang="en-US" sz="2800" dirty="0" err="1" smtClean="0">
                <a:sym typeface="Wingdings"/>
              </a:rPr>
              <a:t>menyelenggarakan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pendidikan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tinggi</a:t>
            </a:r>
            <a:endParaRPr lang="en-US" sz="2800" dirty="0" smtClean="0">
              <a:sym typeface="Wingdings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2800" dirty="0" err="1" smtClean="0">
                <a:sym typeface="Wingdings"/>
              </a:rPr>
              <a:t>Saat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>
                <a:sym typeface="Wingdings"/>
              </a:rPr>
              <a:t>berubah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err="1">
                <a:sym typeface="Wingdings"/>
              </a:rPr>
              <a:t>dari</a:t>
            </a:r>
            <a:r>
              <a:rPr lang="en-US" sz="2800" dirty="0">
                <a:sym typeface="Wingdings"/>
              </a:rPr>
              <a:t> input based </a:t>
            </a:r>
            <a:r>
              <a:rPr lang="en-US" sz="2800" dirty="0" smtClean="0">
                <a:sym typeface="Wingdings"/>
              </a:rPr>
              <a:t> </a:t>
            </a:r>
            <a:r>
              <a:rPr lang="en-US" sz="2800" dirty="0">
                <a:sym typeface="Wingdings"/>
              </a:rPr>
              <a:t>process </a:t>
            </a:r>
            <a:r>
              <a:rPr lang="en-US" sz="2800" dirty="0" smtClean="0">
                <a:sym typeface="Wingdings"/>
              </a:rPr>
              <a:t>based, data </a:t>
            </a:r>
            <a:r>
              <a:rPr lang="en-US" sz="2800" dirty="0" err="1" smtClean="0">
                <a:sym typeface="Wingdings"/>
              </a:rPr>
              <a:t>kuantitatif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dari</a:t>
            </a:r>
            <a:r>
              <a:rPr lang="en-US" sz="2800" dirty="0" smtClean="0">
                <a:sym typeface="Wingdings"/>
              </a:rPr>
              <a:t> PD </a:t>
            </a:r>
            <a:r>
              <a:rPr lang="en-US" sz="2800" dirty="0" err="1" smtClean="0">
                <a:sym typeface="Wingdings"/>
              </a:rPr>
              <a:t>Dikti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tidak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cukup</a:t>
            </a:r>
            <a:r>
              <a:rPr lang="en-US" sz="2800" dirty="0" smtClean="0">
                <a:sym typeface="Wingdings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err="1" smtClean="0">
                <a:sym typeface="Wingdings"/>
              </a:rPr>
              <a:t>Perlu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penguatan</a:t>
            </a:r>
            <a:r>
              <a:rPr lang="en-US" sz="2800" dirty="0" smtClean="0">
                <a:sym typeface="Wingdings"/>
              </a:rPr>
              <a:t> SPMI </a:t>
            </a:r>
            <a:r>
              <a:rPr lang="en-US" sz="2800" dirty="0" err="1" smtClean="0">
                <a:sym typeface="Wingdings"/>
              </a:rPr>
              <a:t>dengan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membuat</a:t>
            </a:r>
            <a:r>
              <a:rPr lang="en-US" sz="2800" dirty="0" smtClean="0">
                <a:sym typeface="Wingdings"/>
              </a:rPr>
              <a:t> enforcement, </a:t>
            </a:r>
            <a:r>
              <a:rPr lang="en-US" sz="2800" dirty="0" err="1" smtClean="0">
                <a:sym typeface="Wingdings"/>
              </a:rPr>
              <a:t>misalnya</a:t>
            </a:r>
            <a:r>
              <a:rPr lang="en-US" sz="2800" dirty="0" smtClean="0">
                <a:sym typeface="Wingdings"/>
              </a:rPr>
              <a:t>: SPMI </a:t>
            </a:r>
            <a:r>
              <a:rPr lang="en-US" sz="2800" dirty="0" err="1" smtClean="0">
                <a:sym typeface="Wingdings"/>
              </a:rPr>
              <a:t>harus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dilaksanakan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untuk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mengajukan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akreditasi</a:t>
            </a:r>
            <a:r>
              <a:rPr lang="en-US" sz="2800" dirty="0" smtClean="0">
                <a:sym typeface="Wingdings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err="1" smtClean="0">
                <a:sym typeface="Wingdings"/>
              </a:rPr>
              <a:t>Perlu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standar</a:t>
            </a:r>
            <a:r>
              <a:rPr lang="en-US" sz="2800" dirty="0" smtClean="0">
                <a:sym typeface="Wingdings"/>
              </a:rPr>
              <a:t> yang </a:t>
            </a:r>
            <a:r>
              <a:rPr lang="en-US" sz="2800" dirty="0" err="1" smtClean="0">
                <a:sym typeface="Wingdings"/>
              </a:rPr>
              <a:t>mengintegrasi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err="1" smtClean="0">
                <a:sym typeface="Wingdings"/>
              </a:rPr>
              <a:t>tridarma</a:t>
            </a:r>
            <a:r>
              <a:rPr lang="en-US" sz="2800" dirty="0" smtClean="0">
                <a:sym typeface="Wingdings"/>
              </a:rPr>
              <a:t>.</a:t>
            </a:r>
          </a:p>
          <a:p>
            <a:pPr marL="457200" indent="-457200" algn="l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836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14376"/>
            <a:ext cx="3433825" cy="1532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7992888" cy="609394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Sinergi</a:t>
            </a:r>
            <a:r>
              <a:rPr lang="en-US" sz="3600" dirty="0"/>
              <a:t> </a:t>
            </a:r>
            <a:r>
              <a:rPr lang="en-US" sz="3600" dirty="0" err="1" smtClean="0"/>
              <a:t>antara</a:t>
            </a:r>
            <a:r>
              <a:rPr lang="en-US" sz="3600" dirty="0" smtClean="0"/>
              <a:t> </a:t>
            </a:r>
            <a:r>
              <a:rPr lang="en-US" sz="3600" dirty="0" err="1"/>
              <a:t>Elemen</a:t>
            </a:r>
            <a:r>
              <a:rPr lang="en-US" sz="3600" dirty="0"/>
              <a:t> </a:t>
            </a:r>
            <a:r>
              <a:rPr lang="en-US" sz="3600" dirty="0" err="1"/>
              <a:t>Utama</a:t>
            </a:r>
            <a:r>
              <a:rPr lang="en-US" sz="3600" dirty="0"/>
              <a:t> SPM </a:t>
            </a:r>
            <a:r>
              <a:rPr lang="en-US" sz="3600" dirty="0" err="1" smtClean="0"/>
              <a:t>Dikti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3528" y="2492896"/>
            <a:ext cx="7992888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/>
              <a:buChar char="•"/>
            </a:pPr>
            <a:endParaRPr lang="en-US" sz="2400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395536" y="2420888"/>
            <a:ext cx="7992888" cy="36724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smtClean="0"/>
              <a:t>PD DIKTI</a:t>
            </a:r>
          </a:p>
          <a:p>
            <a:pPr marL="457200" indent="-457200" algn="l">
              <a:buFont typeface="Arial"/>
              <a:buChar char="•"/>
            </a:pPr>
            <a:r>
              <a:rPr lang="en-US" sz="2400" dirty="0"/>
              <a:t>di update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perguruan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/>
              <a:t> (SPMI)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 smtClean="0"/>
              <a:t>akreditasi</a:t>
            </a:r>
            <a:r>
              <a:rPr lang="en-US" sz="2400" dirty="0" smtClean="0"/>
              <a:t> </a:t>
            </a:r>
            <a:r>
              <a:rPr lang="en-US" sz="2400" dirty="0"/>
              <a:t>(SPME</a:t>
            </a:r>
            <a:r>
              <a:rPr lang="en-US" sz="2400" dirty="0" smtClean="0"/>
              <a:t>)</a:t>
            </a:r>
          </a:p>
          <a:p>
            <a:pPr marL="457200" indent="-457200" algn="l">
              <a:buFont typeface="Arial"/>
              <a:buChar char="•"/>
            </a:pP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/>
              <a:t>stabil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handal</a:t>
            </a:r>
            <a:r>
              <a:rPr lang="en-US" sz="2400" dirty="0" smtClean="0"/>
              <a:t>)</a:t>
            </a:r>
          </a:p>
          <a:p>
            <a:pPr marL="457200" indent="-457200" algn="l">
              <a:buFont typeface="Arial"/>
              <a:buChar char="•"/>
            </a:pPr>
            <a:r>
              <a:rPr lang="en-US" sz="2400" dirty="0" err="1" smtClean="0"/>
              <a:t>Akurat</a:t>
            </a:r>
            <a:r>
              <a:rPr lang="en-US" sz="2400" dirty="0" smtClean="0"/>
              <a:t> (</a:t>
            </a:r>
            <a:r>
              <a:rPr lang="en-US" sz="2400" dirty="0" err="1" smtClean="0"/>
              <a:t>validasi</a:t>
            </a:r>
            <a:r>
              <a:rPr lang="en-US" sz="2400" dirty="0" smtClean="0"/>
              <a:t>)</a:t>
            </a:r>
          </a:p>
          <a:p>
            <a:pPr marL="457200" indent="-457200" algn="l">
              <a:buFont typeface="Arial"/>
              <a:buChar char="•"/>
            </a:pPr>
            <a:r>
              <a:rPr lang="en-US" sz="2400" dirty="0" err="1" smtClean="0"/>
              <a:t>memasukkan</a:t>
            </a:r>
            <a:r>
              <a:rPr lang="en-US" sz="2400" dirty="0" smtClean="0"/>
              <a:t> </a:t>
            </a:r>
            <a:r>
              <a:rPr lang="en-US" sz="2400" dirty="0" err="1"/>
              <a:t>semua</a:t>
            </a:r>
            <a:r>
              <a:rPr lang="en-US" sz="2400" dirty="0"/>
              <a:t> </a:t>
            </a:r>
            <a:r>
              <a:rPr lang="en-US" sz="2400" dirty="0" err="1"/>
              <a:t>standar</a:t>
            </a:r>
            <a:r>
              <a:rPr lang="en-US" sz="2400" dirty="0"/>
              <a:t> yang </a:t>
            </a:r>
            <a:r>
              <a:rPr lang="en-US" sz="2400" dirty="0" err="1"/>
              <a:t>kuantitatif</a:t>
            </a:r>
            <a:r>
              <a:rPr lang="en-US" sz="2400" dirty="0"/>
              <a:t> </a:t>
            </a:r>
            <a:r>
              <a:rPr lang="en-US" sz="2400" dirty="0" smtClean="0"/>
              <a:t>SN </a:t>
            </a:r>
            <a:r>
              <a:rPr lang="en-US" sz="2400" dirty="0" err="1" smtClean="0"/>
              <a:t>Dikti</a:t>
            </a:r>
            <a:endParaRPr lang="en-US" sz="2400" dirty="0" smtClean="0"/>
          </a:p>
          <a:p>
            <a:pPr marL="457200" indent="-457200" algn="l">
              <a:buFont typeface="Arial"/>
              <a:buChar char="•"/>
            </a:pPr>
            <a:endParaRPr lang="en-US" sz="2400" dirty="0" smtClean="0"/>
          </a:p>
          <a:p>
            <a:pPr marL="457200" indent="-457200" algn="l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939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14376"/>
            <a:ext cx="3433825" cy="1532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7992888" cy="609394"/>
          </a:xfrm>
        </p:spPr>
        <p:txBody>
          <a:bodyPr>
            <a:noAutofit/>
          </a:bodyPr>
          <a:lstStyle/>
          <a:p>
            <a:pPr algn="l"/>
            <a:r>
              <a:rPr lang="en-US" sz="3600" dirty="0" err="1" smtClean="0"/>
              <a:t>Sinergi</a:t>
            </a:r>
            <a:r>
              <a:rPr lang="en-US" sz="3600" dirty="0"/>
              <a:t> </a:t>
            </a:r>
            <a:r>
              <a:rPr lang="en-US" sz="3600" dirty="0" err="1" smtClean="0"/>
              <a:t>antara</a:t>
            </a:r>
            <a:r>
              <a:rPr lang="en-US" sz="3600" dirty="0" smtClean="0"/>
              <a:t> </a:t>
            </a:r>
            <a:r>
              <a:rPr lang="en-US" sz="3600" dirty="0" err="1"/>
              <a:t>Elemen</a:t>
            </a:r>
            <a:r>
              <a:rPr lang="en-US" sz="3600" dirty="0"/>
              <a:t> </a:t>
            </a:r>
            <a:r>
              <a:rPr lang="en-US" sz="3600" dirty="0" err="1"/>
              <a:t>Utama</a:t>
            </a:r>
            <a:r>
              <a:rPr lang="en-US" sz="3600" dirty="0"/>
              <a:t> SPM </a:t>
            </a:r>
            <a:r>
              <a:rPr lang="en-US" sz="3600" dirty="0" err="1" smtClean="0"/>
              <a:t>Dikti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3528" y="2492896"/>
            <a:ext cx="7992888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/>
              <a:buChar char="•"/>
            </a:pPr>
            <a:endParaRPr lang="en-US" sz="2400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475928" y="2645296"/>
            <a:ext cx="7992888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smtClean="0"/>
              <a:t>POSISI BAN PT</a:t>
            </a:r>
          </a:p>
          <a:p>
            <a:pPr algn="l"/>
            <a:endParaRPr lang="en-US" sz="2400" dirty="0" smtClean="0"/>
          </a:p>
          <a:p>
            <a:pPr marL="457200" indent="-457200" algn="l">
              <a:buFont typeface="Arial"/>
              <a:buChar char="•"/>
            </a:pPr>
            <a:r>
              <a:rPr lang="en-US" sz="2400" dirty="0" smtClean="0"/>
              <a:t>BAN </a:t>
            </a:r>
            <a:r>
              <a:rPr lang="en-US" sz="2400" dirty="0"/>
              <a:t>PT </a:t>
            </a:r>
            <a:r>
              <a:rPr lang="en-US" sz="2400" dirty="0" err="1"/>
              <a:t>bisa</a:t>
            </a:r>
            <a:r>
              <a:rPr lang="en-US" sz="2400" dirty="0"/>
              <a:t> </a:t>
            </a:r>
            <a:r>
              <a:rPr lang="en-US" sz="2400" dirty="0" err="1"/>
              <a:t>bekerja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independen</a:t>
            </a:r>
            <a:r>
              <a:rPr lang="en-US" sz="2400" dirty="0"/>
              <a:t> </a:t>
            </a:r>
            <a:r>
              <a:rPr lang="en-US" sz="2400" dirty="0" err="1"/>
              <a:t>tetapi</a:t>
            </a:r>
            <a:r>
              <a:rPr lang="en-US" sz="2400" dirty="0"/>
              <a:t> </a:t>
            </a:r>
            <a:r>
              <a:rPr lang="en-US" sz="2400" dirty="0" err="1"/>
              <a:t>saat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di </a:t>
            </a:r>
            <a:r>
              <a:rPr lang="en-US" sz="2400" dirty="0" err="1"/>
              <a:t>bawah</a:t>
            </a:r>
            <a:r>
              <a:rPr lang="en-US" sz="2400" dirty="0"/>
              <a:t> </a:t>
            </a:r>
            <a:r>
              <a:rPr lang="en-US" sz="2400" dirty="0" err="1"/>
              <a:t>Direktur</a:t>
            </a:r>
            <a:r>
              <a:rPr lang="en-US" sz="2400" dirty="0"/>
              <a:t> </a:t>
            </a:r>
            <a:r>
              <a:rPr lang="en-US" sz="2400" dirty="0" err="1"/>
              <a:t>Pembinaan</a:t>
            </a:r>
            <a:r>
              <a:rPr lang="en-US" sz="2400" dirty="0"/>
              <a:t> </a:t>
            </a:r>
            <a:r>
              <a:rPr lang="en-US" sz="2400" dirty="0" err="1"/>
              <a:t>Kelembagaan</a:t>
            </a:r>
            <a:r>
              <a:rPr lang="en-US" sz="2400" dirty="0"/>
              <a:t> </a:t>
            </a:r>
            <a:endParaRPr lang="en-US" sz="2400" dirty="0" smtClean="0"/>
          </a:p>
          <a:p>
            <a:pPr marL="457200" indent="-457200" algn="l">
              <a:buFont typeface="Arial"/>
              <a:buChar char="•"/>
            </a:pPr>
            <a:r>
              <a:rPr lang="en-US" sz="2400" dirty="0" smtClean="0">
                <a:sym typeface="Wingdings"/>
              </a:rPr>
              <a:t>BAN PT </a:t>
            </a:r>
            <a:r>
              <a:rPr lang="en-US" sz="2400" dirty="0" err="1" smtClean="0">
                <a:sym typeface="Wingdings"/>
              </a:rPr>
              <a:t>mengakreditasi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beberapa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perguruan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tinggi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dari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beberapa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Kementrian</a:t>
            </a:r>
            <a:endParaRPr lang="en-US" sz="2400" dirty="0" smtClean="0">
              <a:sym typeface="Wingdings"/>
            </a:endParaRPr>
          </a:p>
          <a:p>
            <a:pPr marL="457200" indent="-457200" algn="l">
              <a:buFont typeface="Arial"/>
              <a:buChar char="•"/>
            </a:pPr>
            <a:endParaRPr lang="en-US" sz="2400" dirty="0">
              <a:sym typeface="Wingdings"/>
            </a:endParaRPr>
          </a:p>
          <a:p>
            <a:pPr algn="l"/>
            <a:r>
              <a:rPr lang="en-US" sz="2400" dirty="0" smtClean="0">
                <a:sym typeface="Wingdings"/>
              </a:rPr>
              <a:t> empowering </a:t>
            </a:r>
            <a:r>
              <a:rPr lang="en-US" sz="2400" dirty="0" err="1" smtClean="0">
                <a:sym typeface="Wingdings"/>
              </a:rPr>
              <a:t>kelembagaan</a:t>
            </a:r>
            <a:r>
              <a:rPr lang="en-US" sz="2400" dirty="0" smtClean="0">
                <a:sym typeface="Wingdings"/>
              </a:rPr>
              <a:t> BAN PT </a:t>
            </a:r>
            <a:r>
              <a:rPr lang="en-US" sz="2400" dirty="0" err="1" smtClean="0">
                <a:sym typeface="Wingdings"/>
              </a:rPr>
              <a:t>langsung</a:t>
            </a:r>
            <a:r>
              <a:rPr lang="en-US" sz="2400" dirty="0" smtClean="0">
                <a:sym typeface="Wingdings"/>
              </a:rPr>
              <a:t> di </a:t>
            </a:r>
            <a:r>
              <a:rPr lang="en-US" sz="2400" dirty="0" err="1" smtClean="0">
                <a:sym typeface="Wingdings"/>
              </a:rPr>
              <a:t>bawah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 err="1" smtClean="0">
                <a:sym typeface="Wingdings"/>
              </a:rPr>
              <a:t>Presiden</a:t>
            </a:r>
            <a:endParaRPr lang="en-US" sz="2400" dirty="0" smtClean="0">
              <a:sym typeface="Wingdings"/>
            </a:endParaRPr>
          </a:p>
          <a:p>
            <a:pPr marL="457200" indent="-457200" algn="l">
              <a:buFont typeface="Arial"/>
              <a:buChar char="•"/>
            </a:pPr>
            <a:endParaRPr lang="en-US" sz="24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0615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ecision 4"/>
          <p:cNvSpPr/>
          <p:nvPr/>
        </p:nvSpPr>
        <p:spPr>
          <a:xfrm>
            <a:off x="1924100" y="1268760"/>
            <a:ext cx="5400600" cy="4248472"/>
          </a:xfrm>
          <a:prstGeom prst="flowChartDecis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874" y="2186108"/>
            <a:ext cx="2325262" cy="239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0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363" y="137146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SPM </a:t>
            </a:r>
            <a:r>
              <a:rPr lang="en-US" dirty="0" err="1" smtClean="0"/>
              <a:t>Dikti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728" y="23320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err="1" smtClean="0"/>
              <a:t>Menristekdikti</a:t>
            </a:r>
            <a:endParaRPr lang="en-US" sz="2800" b="1" dirty="0" smtClean="0"/>
          </a:p>
          <a:p>
            <a:pPr marL="858838" lvl="1" indent="-342900">
              <a:buFont typeface="Wingdings" charset="0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Ada </a:t>
            </a:r>
            <a:r>
              <a:rPr lang="en-US" sz="2400" dirty="0" err="1" smtClean="0">
                <a:sym typeface="Wingdings" panose="05000000000000000000" pitchFamily="2" charset="2"/>
              </a:rPr>
              <a:t>peran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BSNP</a:t>
            </a:r>
          </a:p>
          <a:p>
            <a:pPr marL="858838" lvl="1" indent="-342900">
              <a:buFont typeface="Wingdings" charset="0"/>
              <a:buChar char="à"/>
            </a:pPr>
            <a:r>
              <a:rPr lang="en-US" sz="2400" b="1" dirty="0" err="1"/>
              <a:t>Pusdatin</a:t>
            </a:r>
            <a:r>
              <a:rPr lang="en-US" sz="2400" b="1" dirty="0"/>
              <a:t> </a:t>
            </a:r>
            <a:r>
              <a:rPr lang="en-US" sz="2400" b="1" dirty="0" err="1" smtClean="0"/>
              <a:t>Kemristekdikti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err="1" smtClean="0"/>
              <a:t>Ditjen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Belmawa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cq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Direktorat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Penjaminan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Mutu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</a:t>
            </a:r>
            <a:r>
              <a:rPr lang="en-US" sz="2400" dirty="0" smtClean="0">
                <a:sym typeface="Wingdings" panose="05000000000000000000" pitchFamily="2" charset="2"/>
              </a:rPr>
              <a:t>  Ada </a:t>
            </a:r>
            <a:r>
              <a:rPr lang="en-US" sz="2400" dirty="0" err="1" smtClean="0">
                <a:sym typeface="Wingdings" panose="05000000000000000000" pitchFamily="2" charset="2"/>
              </a:rPr>
              <a:t>peran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sym typeface="Wingdings" panose="05000000000000000000" pitchFamily="2" charset="2"/>
              </a:rPr>
              <a:t>Kopertis</a:t>
            </a:r>
            <a:r>
              <a:rPr lang="en-US" sz="2400" dirty="0" smtClean="0">
                <a:sym typeface="Wingdings" panose="05000000000000000000" pitchFamily="2" charset="2"/>
              </a:rPr>
              <a:t>/LL </a:t>
            </a:r>
            <a:r>
              <a:rPr lang="en-US" sz="2400" dirty="0" err="1" smtClean="0">
                <a:sym typeface="Wingdings" panose="05000000000000000000" pitchFamily="2" charset="2"/>
              </a:rPr>
              <a:t>Dikti</a:t>
            </a:r>
            <a:r>
              <a:rPr lang="en-US" sz="2400" dirty="0" smtClean="0">
                <a:sym typeface="Wingdings" panose="05000000000000000000" pitchFamily="2" charset="2"/>
              </a:rPr>
              <a:t> ? </a:t>
            </a:r>
            <a:endParaRPr lang="en-US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b="1" dirty="0" smtClean="0"/>
              <a:t>3. </a:t>
            </a:r>
            <a:r>
              <a:rPr lang="en-US" sz="2400" b="1" dirty="0" err="1" smtClean="0"/>
              <a:t>Kelembagaan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sumber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daya</a:t>
            </a:r>
            <a:endParaRPr lang="en-US" sz="2400" dirty="0" smtClean="0"/>
          </a:p>
          <a:p>
            <a:pPr marL="0" indent="0">
              <a:buNone/>
            </a:pPr>
            <a:r>
              <a:rPr lang="en-US" sz="2800" b="1" dirty="0" smtClean="0"/>
              <a:t>4. </a:t>
            </a:r>
            <a:r>
              <a:rPr lang="en-US" sz="2800" b="1" dirty="0" err="1" smtClean="0"/>
              <a:t>Perguruan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Tinggi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5. BAN</a:t>
            </a:r>
            <a:r>
              <a:rPr lang="en-US" sz="2800" b="1" dirty="0" smtClean="0"/>
              <a:t>-PT/</a:t>
            </a:r>
            <a:r>
              <a:rPr lang="en-US" sz="2800" b="1" dirty="0" smtClean="0"/>
              <a:t>LAM</a:t>
            </a:r>
            <a:endParaRPr lang="en-US" sz="2800" b="1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0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4093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15949</TotalTime>
  <Words>283</Words>
  <Application>Microsoft Macintosh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Sinergi antara Elemen Utama SPM Dikti:</vt:lpstr>
      <vt:lpstr>Sinergi antara Elemen Utama SPM Dikti:</vt:lpstr>
      <vt:lpstr>Sinergi antara Elemen Utama SPM Dikti:</vt:lpstr>
      <vt:lpstr>Sinergi antara Elemen Utama SPM Dikti:</vt:lpstr>
      <vt:lpstr>PowerPoint Presentation</vt:lpstr>
      <vt:lpstr>Elemen Utama SPM Dikti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jogun</dc:creator>
  <cp:lastModifiedBy>Moses .L.Singgih</cp:lastModifiedBy>
  <cp:revision>584</cp:revision>
  <dcterms:created xsi:type="dcterms:W3CDTF">2010-07-21T13:44:21Z</dcterms:created>
  <dcterms:modified xsi:type="dcterms:W3CDTF">2016-12-09T08:25:53Z</dcterms:modified>
</cp:coreProperties>
</file>