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60" r:id="rId3"/>
    <p:sldId id="259" r:id="rId4"/>
    <p:sldId id="258" r:id="rId5"/>
    <p:sldId id="267" r:id="rId6"/>
    <p:sldId id="266" r:id="rId7"/>
    <p:sldId id="264" r:id="rId8"/>
    <p:sldId id="262" r:id="rId9"/>
    <p:sldId id="265" r:id="rId10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\Documents\BANPT\Data%20Jumlah%20PT,%20Prodi,%20dan%20Mahasiswa%20-%20Sep%20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\Documents\BANPT\Data%20Jumlah%20PT,%20Prodi,%20dan%20Mahasiswa%20-%20Sep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Sheet1!$G$11:$G$17</c:f>
              <c:strCache>
                <c:ptCount val="7"/>
                <c:pt idx="0">
                  <c:v>Suamtera</c:v>
                </c:pt>
                <c:pt idx="1">
                  <c:v>Jawa</c:v>
                </c:pt>
                <c:pt idx="2">
                  <c:v>Bali+NT</c:v>
                </c:pt>
                <c:pt idx="3">
                  <c:v>Kalimantan</c:v>
                </c:pt>
                <c:pt idx="4">
                  <c:v>Sulawesi</c:v>
                </c:pt>
                <c:pt idx="5">
                  <c:v>Maluku</c:v>
                </c:pt>
                <c:pt idx="6">
                  <c:v>Papua</c:v>
                </c:pt>
              </c:strCache>
            </c:strRef>
          </c:cat>
          <c:val>
            <c:numRef>
              <c:f>Sheet1!$H$11:$H$17</c:f>
              <c:numCache>
                <c:formatCode>General</c:formatCode>
                <c:ptCount val="7"/>
                <c:pt idx="0">
                  <c:v>466</c:v>
                </c:pt>
                <c:pt idx="1">
                  <c:v>941</c:v>
                </c:pt>
                <c:pt idx="2">
                  <c:v>73</c:v>
                </c:pt>
                <c:pt idx="3">
                  <c:v>67</c:v>
                </c:pt>
                <c:pt idx="4">
                  <c:v>269</c:v>
                </c:pt>
                <c:pt idx="5">
                  <c:v>27</c:v>
                </c:pt>
                <c:pt idx="6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9397344"/>
        <c:axId val="2109397888"/>
      </c:barChart>
      <c:catAx>
        <c:axId val="2109397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09397888"/>
        <c:crosses val="autoZero"/>
        <c:auto val="1"/>
        <c:lblAlgn val="ctr"/>
        <c:lblOffset val="100"/>
        <c:noMultiLvlLbl val="0"/>
      </c:catAx>
      <c:valAx>
        <c:axId val="2109397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0939734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'Jumlah Mahasiswa'!$J$27:$J$36</c:f>
              <c:strCache>
                <c:ptCount val="10"/>
                <c:pt idx="0">
                  <c:v>Teknik</c:v>
                </c:pt>
                <c:pt idx="1">
                  <c:v>Kependidikan</c:v>
                </c:pt>
                <c:pt idx="2">
                  <c:v>Ekonomi</c:v>
                </c:pt>
                <c:pt idx="3">
                  <c:v>Agama</c:v>
                </c:pt>
                <c:pt idx="4">
                  <c:v>Sosial</c:v>
                </c:pt>
                <c:pt idx="5">
                  <c:v>Kesehatan</c:v>
                </c:pt>
                <c:pt idx="6">
                  <c:v>Pertanian</c:v>
                </c:pt>
                <c:pt idx="7">
                  <c:v>Sains</c:v>
                </c:pt>
                <c:pt idx="8">
                  <c:v>Humaniora</c:v>
                </c:pt>
                <c:pt idx="9">
                  <c:v>Seni</c:v>
                </c:pt>
              </c:strCache>
            </c:strRef>
          </c:cat>
          <c:val>
            <c:numRef>
              <c:f>'Jumlah Mahasiswa'!$K$27:$K$36</c:f>
              <c:numCache>
                <c:formatCode>General</c:formatCode>
                <c:ptCount val="10"/>
                <c:pt idx="0">
                  <c:v>379</c:v>
                </c:pt>
                <c:pt idx="1">
                  <c:v>324</c:v>
                </c:pt>
                <c:pt idx="2">
                  <c:v>250</c:v>
                </c:pt>
                <c:pt idx="3">
                  <c:v>230</c:v>
                </c:pt>
                <c:pt idx="4">
                  <c:v>218</c:v>
                </c:pt>
                <c:pt idx="5">
                  <c:v>181</c:v>
                </c:pt>
                <c:pt idx="6">
                  <c:v>177</c:v>
                </c:pt>
                <c:pt idx="7">
                  <c:v>95</c:v>
                </c:pt>
                <c:pt idx="8">
                  <c:v>60</c:v>
                </c:pt>
                <c:pt idx="9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9399520"/>
        <c:axId val="2109400608"/>
      </c:barChart>
      <c:catAx>
        <c:axId val="2109399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09400608"/>
        <c:crosses val="autoZero"/>
        <c:auto val="1"/>
        <c:lblAlgn val="ctr"/>
        <c:lblOffset val="100"/>
        <c:noMultiLvlLbl val="0"/>
      </c:catAx>
      <c:valAx>
        <c:axId val="2109400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0939952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A9C40B-CD2C-4C33-84F6-6D620A1E44E3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04B517C-7280-41D8-9219-E7C9A5096E0F}">
      <dgm:prSet phldrT="[Text]"/>
      <dgm:spPr>
        <a:solidFill>
          <a:srgbClr val="00B0F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O+OC</a:t>
          </a:r>
          <a:endParaRPr lang="en-US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4F0BEF-C45A-41CF-896B-85C852E3A964}" type="parTrans" cxnId="{DEB5E602-31FF-4FF6-8D6A-4429DC440803}">
      <dgm:prSet/>
      <dgm:spPr/>
      <dgm:t>
        <a:bodyPr/>
        <a:lstStyle/>
        <a:p>
          <a:endParaRPr lang="en-US"/>
        </a:p>
      </dgm:t>
    </dgm:pt>
    <dgm:pt modelId="{EBC6E579-C2FA-441E-ACC9-713CA30A5E52}" type="sibTrans" cxnId="{DEB5E602-31FF-4FF6-8D6A-4429DC440803}">
      <dgm:prSet/>
      <dgm:spPr/>
      <dgm:t>
        <a:bodyPr/>
        <a:lstStyle/>
        <a:p>
          <a:endParaRPr lang="en-US"/>
        </a:p>
      </dgm:t>
    </dgm:pt>
    <dgm:pt modelId="{66779DEE-42D7-487D-8B37-92EFDF5910A9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endParaRPr lang="en-US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739B90-E8B5-4B77-9C61-8077FCADCB6D}" type="parTrans" cxnId="{EA20A78D-538C-4FE6-8CF3-E5389A7008D0}">
      <dgm:prSet/>
      <dgm:spPr/>
      <dgm:t>
        <a:bodyPr/>
        <a:lstStyle/>
        <a:p>
          <a:endParaRPr lang="en-US"/>
        </a:p>
      </dgm:t>
    </dgm:pt>
    <dgm:pt modelId="{0628D04F-5A64-4FAC-A5A9-F4854FDE2807}" type="sibTrans" cxnId="{EA20A78D-538C-4FE6-8CF3-E5389A7008D0}">
      <dgm:prSet/>
      <dgm:spPr/>
      <dgm:t>
        <a:bodyPr/>
        <a:lstStyle/>
        <a:p>
          <a:endParaRPr lang="en-US"/>
        </a:p>
      </dgm:t>
    </dgm:pt>
    <dgm:pt modelId="{12011017-B654-4D3E-9C92-144C78BE99C8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P</a:t>
          </a:r>
          <a:endParaRPr lang="en-US" dirty="0"/>
        </a:p>
      </dgm:t>
    </dgm:pt>
    <dgm:pt modelId="{67AB9852-D38C-4539-82AE-AC921F3BF4EA}" type="parTrans" cxnId="{EA4EB4C9-A6A7-4B9B-919D-79E24EF2C8AC}">
      <dgm:prSet/>
      <dgm:spPr/>
      <dgm:t>
        <a:bodyPr/>
        <a:lstStyle/>
        <a:p>
          <a:endParaRPr lang="en-US"/>
        </a:p>
      </dgm:t>
    </dgm:pt>
    <dgm:pt modelId="{4830792C-D0FF-4945-8DFC-A749B56607EE}" type="sibTrans" cxnId="{EA4EB4C9-A6A7-4B9B-919D-79E24EF2C8AC}">
      <dgm:prSet/>
      <dgm:spPr/>
      <dgm:t>
        <a:bodyPr/>
        <a:lstStyle/>
        <a:p>
          <a:endParaRPr lang="en-US"/>
        </a:p>
      </dgm:t>
    </dgm:pt>
    <dgm:pt modelId="{AF1EE4A0-5280-4419-AF68-242B169DF918}" type="pres">
      <dgm:prSet presAssocID="{FEA9C40B-CD2C-4C33-84F6-6D620A1E44E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5AF6EFB-38FD-4358-9001-6CE7B2B7E9D5}" type="pres">
      <dgm:prSet presAssocID="{D04B517C-7280-41D8-9219-E7C9A5096E0F}" presName="gear1" presStyleLbl="node1" presStyleIdx="0" presStyleCnt="3" custLinFactNeighborX="113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F756D-B655-40E9-80D1-6E0EB59BEED0}" type="pres">
      <dgm:prSet presAssocID="{D04B517C-7280-41D8-9219-E7C9A5096E0F}" presName="gear1srcNode" presStyleLbl="node1" presStyleIdx="0" presStyleCnt="3"/>
      <dgm:spPr/>
      <dgm:t>
        <a:bodyPr/>
        <a:lstStyle/>
        <a:p>
          <a:endParaRPr lang="en-US"/>
        </a:p>
      </dgm:t>
    </dgm:pt>
    <dgm:pt modelId="{8CC60B14-23B3-478E-B3FA-D20C9CC148AB}" type="pres">
      <dgm:prSet presAssocID="{D04B517C-7280-41D8-9219-E7C9A5096E0F}" presName="gear1dstNode" presStyleLbl="node1" presStyleIdx="0" presStyleCnt="3"/>
      <dgm:spPr/>
      <dgm:t>
        <a:bodyPr/>
        <a:lstStyle/>
        <a:p>
          <a:endParaRPr lang="en-US"/>
        </a:p>
      </dgm:t>
    </dgm:pt>
    <dgm:pt modelId="{D1484260-C7F1-4574-A7B0-E800BCE3C146}" type="pres">
      <dgm:prSet presAssocID="{66779DEE-42D7-487D-8B37-92EFDF5910A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A89B2-F012-47CA-A201-E2ABD07E39ED}" type="pres">
      <dgm:prSet presAssocID="{66779DEE-42D7-487D-8B37-92EFDF5910A9}" presName="gear2srcNode" presStyleLbl="node1" presStyleIdx="1" presStyleCnt="3"/>
      <dgm:spPr/>
      <dgm:t>
        <a:bodyPr/>
        <a:lstStyle/>
        <a:p>
          <a:endParaRPr lang="en-US"/>
        </a:p>
      </dgm:t>
    </dgm:pt>
    <dgm:pt modelId="{4836EBEB-B056-4414-B518-5AC6A37DC8F4}" type="pres">
      <dgm:prSet presAssocID="{66779DEE-42D7-487D-8B37-92EFDF5910A9}" presName="gear2dstNode" presStyleLbl="node1" presStyleIdx="1" presStyleCnt="3"/>
      <dgm:spPr/>
      <dgm:t>
        <a:bodyPr/>
        <a:lstStyle/>
        <a:p>
          <a:endParaRPr lang="en-US"/>
        </a:p>
      </dgm:t>
    </dgm:pt>
    <dgm:pt modelId="{588A26B1-C56A-44AE-8E09-B31419479205}" type="pres">
      <dgm:prSet presAssocID="{12011017-B654-4D3E-9C92-144C78BE99C8}" presName="gear3" presStyleLbl="node1" presStyleIdx="2" presStyleCnt="3"/>
      <dgm:spPr/>
      <dgm:t>
        <a:bodyPr/>
        <a:lstStyle/>
        <a:p>
          <a:endParaRPr lang="en-US"/>
        </a:p>
      </dgm:t>
    </dgm:pt>
    <dgm:pt modelId="{9CCE0180-9A34-433A-B4AF-52CD277102C9}" type="pres">
      <dgm:prSet presAssocID="{12011017-B654-4D3E-9C92-144C78BE99C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8ED79-C8AD-4D3E-A889-111F24553F85}" type="pres">
      <dgm:prSet presAssocID="{12011017-B654-4D3E-9C92-144C78BE99C8}" presName="gear3srcNode" presStyleLbl="node1" presStyleIdx="2" presStyleCnt="3"/>
      <dgm:spPr/>
      <dgm:t>
        <a:bodyPr/>
        <a:lstStyle/>
        <a:p>
          <a:endParaRPr lang="en-US"/>
        </a:p>
      </dgm:t>
    </dgm:pt>
    <dgm:pt modelId="{3762D2D6-956B-430E-9517-EB8B33735032}" type="pres">
      <dgm:prSet presAssocID="{12011017-B654-4D3E-9C92-144C78BE99C8}" presName="gear3dstNode" presStyleLbl="node1" presStyleIdx="2" presStyleCnt="3"/>
      <dgm:spPr/>
      <dgm:t>
        <a:bodyPr/>
        <a:lstStyle/>
        <a:p>
          <a:endParaRPr lang="en-US"/>
        </a:p>
      </dgm:t>
    </dgm:pt>
    <dgm:pt modelId="{00BADF2E-936F-4F6B-8273-D0059799A2FA}" type="pres">
      <dgm:prSet presAssocID="{EBC6E579-C2FA-441E-ACC9-713CA30A5E52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4787724E-81EB-48F4-A205-575275125A81}" type="pres">
      <dgm:prSet presAssocID="{0628D04F-5A64-4FAC-A5A9-F4854FDE2807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E8DECB7-9B81-4BAC-9A1B-863FEBA9B870}" type="pres">
      <dgm:prSet presAssocID="{4830792C-D0FF-4945-8DFC-A749B56607EE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EB5E602-31FF-4FF6-8D6A-4429DC440803}" srcId="{FEA9C40B-CD2C-4C33-84F6-6D620A1E44E3}" destId="{D04B517C-7280-41D8-9219-E7C9A5096E0F}" srcOrd="0" destOrd="0" parTransId="{AB4F0BEF-C45A-41CF-896B-85C852E3A964}" sibTransId="{EBC6E579-C2FA-441E-ACC9-713CA30A5E52}"/>
    <dgm:cxn modelId="{251B4F08-D2AE-451B-B6F0-FECEF9F58737}" type="presOf" srcId="{0628D04F-5A64-4FAC-A5A9-F4854FDE2807}" destId="{4787724E-81EB-48F4-A205-575275125A81}" srcOrd="0" destOrd="0" presId="urn:microsoft.com/office/officeart/2005/8/layout/gear1"/>
    <dgm:cxn modelId="{98DE18C1-E4E5-4118-A350-23E9AA103333}" type="presOf" srcId="{4830792C-D0FF-4945-8DFC-A749B56607EE}" destId="{5E8DECB7-9B81-4BAC-9A1B-863FEBA9B870}" srcOrd="0" destOrd="0" presId="urn:microsoft.com/office/officeart/2005/8/layout/gear1"/>
    <dgm:cxn modelId="{E9DA2751-E1E5-4938-9201-152D2C2647E8}" type="presOf" srcId="{D04B517C-7280-41D8-9219-E7C9A5096E0F}" destId="{8CC60B14-23B3-478E-B3FA-D20C9CC148AB}" srcOrd="2" destOrd="0" presId="urn:microsoft.com/office/officeart/2005/8/layout/gear1"/>
    <dgm:cxn modelId="{BE41FC73-C2AE-496E-9330-B0F63AF2B68A}" type="presOf" srcId="{FEA9C40B-CD2C-4C33-84F6-6D620A1E44E3}" destId="{AF1EE4A0-5280-4419-AF68-242B169DF918}" srcOrd="0" destOrd="0" presId="urn:microsoft.com/office/officeart/2005/8/layout/gear1"/>
    <dgm:cxn modelId="{3AF2F70C-FCCB-4438-B54F-FFB08F2F8F57}" type="presOf" srcId="{66779DEE-42D7-487D-8B37-92EFDF5910A9}" destId="{D1484260-C7F1-4574-A7B0-E800BCE3C146}" srcOrd="0" destOrd="0" presId="urn:microsoft.com/office/officeart/2005/8/layout/gear1"/>
    <dgm:cxn modelId="{7B65B26F-0C01-42A8-8B8D-61B4CCED11DE}" type="presOf" srcId="{D04B517C-7280-41D8-9219-E7C9A5096E0F}" destId="{5B6F756D-B655-40E9-80D1-6E0EB59BEED0}" srcOrd="1" destOrd="0" presId="urn:microsoft.com/office/officeart/2005/8/layout/gear1"/>
    <dgm:cxn modelId="{2C380F8C-8232-4BE0-9B50-9DB795A9EFB4}" type="presOf" srcId="{EBC6E579-C2FA-441E-ACC9-713CA30A5E52}" destId="{00BADF2E-936F-4F6B-8273-D0059799A2FA}" srcOrd="0" destOrd="0" presId="urn:microsoft.com/office/officeart/2005/8/layout/gear1"/>
    <dgm:cxn modelId="{7ECD5E7B-AA61-4296-8920-2F747E4E1F62}" type="presOf" srcId="{D04B517C-7280-41D8-9219-E7C9A5096E0F}" destId="{35AF6EFB-38FD-4358-9001-6CE7B2B7E9D5}" srcOrd="0" destOrd="0" presId="urn:microsoft.com/office/officeart/2005/8/layout/gear1"/>
    <dgm:cxn modelId="{F825A67F-3097-41F3-80B5-C83B2A22C95D}" type="presOf" srcId="{12011017-B654-4D3E-9C92-144C78BE99C8}" destId="{3762D2D6-956B-430E-9517-EB8B33735032}" srcOrd="3" destOrd="0" presId="urn:microsoft.com/office/officeart/2005/8/layout/gear1"/>
    <dgm:cxn modelId="{EA20A78D-538C-4FE6-8CF3-E5389A7008D0}" srcId="{FEA9C40B-CD2C-4C33-84F6-6D620A1E44E3}" destId="{66779DEE-42D7-487D-8B37-92EFDF5910A9}" srcOrd="1" destOrd="0" parTransId="{21739B90-E8B5-4B77-9C61-8077FCADCB6D}" sibTransId="{0628D04F-5A64-4FAC-A5A9-F4854FDE2807}"/>
    <dgm:cxn modelId="{C203DF7A-3EA0-48DD-9846-701FD612A09B}" type="presOf" srcId="{12011017-B654-4D3E-9C92-144C78BE99C8}" destId="{588A26B1-C56A-44AE-8E09-B31419479205}" srcOrd="0" destOrd="0" presId="urn:microsoft.com/office/officeart/2005/8/layout/gear1"/>
    <dgm:cxn modelId="{AC962657-C9F6-41AB-AC99-3FDDC052E0EF}" type="presOf" srcId="{12011017-B654-4D3E-9C92-144C78BE99C8}" destId="{9CCE0180-9A34-433A-B4AF-52CD277102C9}" srcOrd="1" destOrd="0" presId="urn:microsoft.com/office/officeart/2005/8/layout/gear1"/>
    <dgm:cxn modelId="{BFC62021-3733-411E-8282-71140BB61A77}" type="presOf" srcId="{66779DEE-42D7-487D-8B37-92EFDF5910A9}" destId="{A95A89B2-F012-47CA-A201-E2ABD07E39ED}" srcOrd="1" destOrd="0" presId="urn:microsoft.com/office/officeart/2005/8/layout/gear1"/>
    <dgm:cxn modelId="{ED6F7AFB-D356-4269-85A1-7E8EB3E6514E}" type="presOf" srcId="{66779DEE-42D7-487D-8B37-92EFDF5910A9}" destId="{4836EBEB-B056-4414-B518-5AC6A37DC8F4}" srcOrd="2" destOrd="0" presId="urn:microsoft.com/office/officeart/2005/8/layout/gear1"/>
    <dgm:cxn modelId="{EA4EB4C9-A6A7-4B9B-919D-79E24EF2C8AC}" srcId="{FEA9C40B-CD2C-4C33-84F6-6D620A1E44E3}" destId="{12011017-B654-4D3E-9C92-144C78BE99C8}" srcOrd="2" destOrd="0" parTransId="{67AB9852-D38C-4539-82AE-AC921F3BF4EA}" sibTransId="{4830792C-D0FF-4945-8DFC-A749B56607EE}"/>
    <dgm:cxn modelId="{3D54524E-4544-44C3-A69D-10BA3942C079}" type="presOf" srcId="{12011017-B654-4D3E-9C92-144C78BE99C8}" destId="{F1C8ED79-C8AD-4D3E-A889-111F24553F85}" srcOrd="2" destOrd="0" presId="urn:microsoft.com/office/officeart/2005/8/layout/gear1"/>
    <dgm:cxn modelId="{BEBFBBD9-6BBF-4156-BBE3-422AF411F614}" type="presParOf" srcId="{AF1EE4A0-5280-4419-AF68-242B169DF918}" destId="{35AF6EFB-38FD-4358-9001-6CE7B2B7E9D5}" srcOrd="0" destOrd="0" presId="urn:microsoft.com/office/officeart/2005/8/layout/gear1"/>
    <dgm:cxn modelId="{B8F62215-FFB1-438F-9BC6-3BC169BF0471}" type="presParOf" srcId="{AF1EE4A0-5280-4419-AF68-242B169DF918}" destId="{5B6F756D-B655-40E9-80D1-6E0EB59BEED0}" srcOrd="1" destOrd="0" presId="urn:microsoft.com/office/officeart/2005/8/layout/gear1"/>
    <dgm:cxn modelId="{283B2DE6-7A8C-4987-873D-881ED9164EF5}" type="presParOf" srcId="{AF1EE4A0-5280-4419-AF68-242B169DF918}" destId="{8CC60B14-23B3-478E-B3FA-D20C9CC148AB}" srcOrd="2" destOrd="0" presId="urn:microsoft.com/office/officeart/2005/8/layout/gear1"/>
    <dgm:cxn modelId="{841345D6-13FA-4FFA-9697-5733A00C5F17}" type="presParOf" srcId="{AF1EE4A0-5280-4419-AF68-242B169DF918}" destId="{D1484260-C7F1-4574-A7B0-E800BCE3C146}" srcOrd="3" destOrd="0" presId="urn:microsoft.com/office/officeart/2005/8/layout/gear1"/>
    <dgm:cxn modelId="{525466C3-3BEF-4166-B18B-2614D109F8E4}" type="presParOf" srcId="{AF1EE4A0-5280-4419-AF68-242B169DF918}" destId="{A95A89B2-F012-47CA-A201-E2ABD07E39ED}" srcOrd="4" destOrd="0" presId="urn:microsoft.com/office/officeart/2005/8/layout/gear1"/>
    <dgm:cxn modelId="{9D2EEE71-4D46-479F-A471-F741F44D8DAB}" type="presParOf" srcId="{AF1EE4A0-5280-4419-AF68-242B169DF918}" destId="{4836EBEB-B056-4414-B518-5AC6A37DC8F4}" srcOrd="5" destOrd="0" presId="urn:microsoft.com/office/officeart/2005/8/layout/gear1"/>
    <dgm:cxn modelId="{5DD76894-C970-48C4-BC8E-4B3532C154F7}" type="presParOf" srcId="{AF1EE4A0-5280-4419-AF68-242B169DF918}" destId="{588A26B1-C56A-44AE-8E09-B31419479205}" srcOrd="6" destOrd="0" presId="urn:microsoft.com/office/officeart/2005/8/layout/gear1"/>
    <dgm:cxn modelId="{BD7DB38E-DE3F-4028-BCA4-24F78E54B9CF}" type="presParOf" srcId="{AF1EE4A0-5280-4419-AF68-242B169DF918}" destId="{9CCE0180-9A34-433A-B4AF-52CD277102C9}" srcOrd="7" destOrd="0" presId="urn:microsoft.com/office/officeart/2005/8/layout/gear1"/>
    <dgm:cxn modelId="{A1F30775-852D-44B2-A4E1-3D5E73CCCC64}" type="presParOf" srcId="{AF1EE4A0-5280-4419-AF68-242B169DF918}" destId="{F1C8ED79-C8AD-4D3E-A889-111F24553F85}" srcOrd="8" destOrd="0" presId="urn:microsoft.com/office/officeart/2005/8/layout/gear1"/>
    <dgm:cxn modelId="{AD5C07BF-5EA2-4A6F-B3D7-FABC4BE66250}" type="presParOf" srcId="{AF1EE4A0-5280-4419-AF68-242B169DF918}" destId="{3762D2D6-956B-430E-9517-EB8B33735032}" srcOrd="9" destOrd="0" presId="urn:microsoft.com/office/officeart/2005/8/layout/gear1"/>
    <dgm:cxn modelId="{FCA99CA7-5D64-4AB8-971B-C5118976DC69}" type="presParOf" srcId="{AF1EE4A0-5280-4419-AF68-242B169DF918}" destId="{00BADF2E-936F-4F6B-8273-D0059799A2FA}" srcOrd="10" destOrd="0" presId="urn:microsoft.com/office/officeart/2005/8/layout/gear1"/>
    <dgm:cxn modelId="{28138D1E-C10F-4B72-8852-1D1449709F16}" type="presParOf" srcId="{AF1EE4A0-5280-4419-AF68-242B169DF918}" destId="{4787724E-81EB-48F4-A205-575275125A81}" srcOrd="11" destOrd="0" presId="urn:microsoft.com/office/officeart/2005/8/layout/gear1"/>
    <dgm:cxn modelId="{0A0AF782-039E-4A55-A075-BD99F116BC71}" type="presParOf" srcId="{AF1EE4A0-5280-4419-AF68-242B169DF918}" destId="{5E8DECB7-9B81-4BAC-9A1B-863FEBA9B87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F6EFB-38FD-4358-9001-6CE7B2B7E9D5}">
      <dsp:nvSpPr>
        <dsp:cNvPr id="0" name=""/>
        <dsp:cNvSpPr/>
      </dsp:nvSpPr>
      <dsp:spPr>
        <a:xfrm>
          <a:off x="2567456" y="1611630"/>
          <a:ext cx="1969770" cy="1969770"/>
        </a:xfrm>
        <a:prstGeom prst="gear9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O+OC</a:t>
          </a:r>
          <a:endParaRPr lang="en-US" sz="3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63467" y="2073039"/>
        <a:ext cx="1177748" cy="1012503"/>
      </dsp:txXfrm>
    </dsp:sp>
    <dsp:sp modelId="{D1484260-C7F1-4574-A7B0-E800BCE3C146}">
      <dsp:nvSpPr>
        <dsp:cNvPr id="0" name=""/>
        <dsp:cNvSpPr/>
      </dsp:nvSpPr>
      <dsp:spPr>
        <a:xfrm>
          <a:off x="1399032" y="1146048"/>
          <a:ext cx="1432560" cy="1432560"/>
        </a:xfrm>
        <a:prstGeom prst="gear6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endParaRPr lang="en-US" sz="3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59683" y="1508879"/>
        <a:ext cx="711258" cy="706898"/>
      </dsp:txXfrm>
    </dsp:sp>
    <dsp:sp modelId="{588A26B1-C56A-44AE-8E09-B31419479205}">
      <dsp:nvSpPr>
        <dsp:cNvPr id="0" name=""/>
        <dsp:cNvSpPr/>
      </dsp:nvSpPr>
      <dsp:spPr>
        <a:xfrm rot="20700000">
          <a:off x="2201411" y="157727"/>
          <a:ext cx="1403616" cy="1403616"/>
        </a:xfrm>
        <a:prstGeom prst="gear6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</a:t>
          </a:r>
          <a:endParaRPr lang="en-US" sz="3000" kern="1200" dirty="0"/>
        </a:p>
      </dsp:txBody>
      <dsp:txXfrm rot="-20700000">
        <a:off x="2509265" y="465582"/>
        <a:ext cx="787908" cy="787908"/>
      </dsp:txXfrm>
    </dsp:sp>
    <dsp:sp modelId="{00BADF2E-936F-4F6B-8273-D0059799A2FA}">
      <dsp:nvSpPr>
        <dsp:cNvPr id="0" name=""/>
        <dsp:cNvSpPr/>
      </dsp:nvSpPr>
      <dsp:spPr>
        <a:xfrm>
          <a:off x="2387005" y="1318137"/>
          <a:ext cx="2521305" cy="2521305"/>
        </a:xfrm>
        <a:prstGeom prst="circularArrow">
          <a:avLst>
            <a:gd name="adj1" fmla="val 4688"/>
            <a:gd name="adj2" fmla="val 299029"/>
            <a:gd name="adj3" fmla="val 2499662"/>
            <a:gd name="adj4" fmla="val 1589729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7724E-81EB-48F4-A205-575275125A81}">
      <dsp:nvSpPr>
        <dsp:cNvPr id="0" name=""/>
        <dsp:cNvSpPr/>
      </dsp:nvSpPr>
      <dsp:spPr>
        <a:xfrm>
          <a:off x="1145328" y="831706"/>
          <a:ext cx="1831886" cy="183188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DECB7-9B81-4BAC-9A1B-863FEBA9B870}">
      <dsp:nvSpPr>
        <dsp:cNvPr id="0" name=""/>
        <dsp:cNvSpPr/>
      </dsp:nvSpPr>
      <dsp:spPr>
        <a:xfrm>
          <a:off x="1876740" y="-147086"/>
          <a:ext cx="1975142" cy="19751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6643F-2582-451C-949F-7EA6C77F46E6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A6CA3-E52A-41EF-B6B5-6806488B8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1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A6CA3-E52A-41EF-B6B5-6806488B86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1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5FD558-065C-4AAA-97C4-4D0B3D535B0A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038141-6BB8-4880-996D-5D6E2B0E821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B_IMG_1479195371327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0" y="0"/>
            <a:ext cx="48990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76800" y="0"/>
            <a:ext cx="42672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BADAN AKREDITASI NASIONAL PERGURUAN TINGGI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PERTEMUAN TAHUNAN</a:t>
            </a:r>
          </a:p>
          <a:p>
            <a:pPr>
              <a:buNone/>
            </a:pPr>
            <a:r>
              <a:rPr lang="en-US" dirty="0" smtClean="0"/>
              <a:t>                  </a:t>
            </a:r>
            <a:r>
              <a:rPr lang="en-US" sz="3600" dirty="0" smtClean="0"/>
              <a:t>2016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3671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Membangun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Sinergi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Antar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Stakeholder</a:t>
            </a:r>
          </a:p>
          <a:p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Dalam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Pelaksanaan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Akreditasi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Efisien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Akurat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dan</a:t>
            </a:r>
            <a:r>
              <a:rPr lang="en-US" sz="2400" dirty="0" smtClean="0">
                <a:solidFill>
                  <a:schemeClr val="bg1"/>
                </a:solidFill>
                <a:latin typeface="Brush Script MT" pitchFamily="66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Brush Script MT" pitchFamily="66" charset="0"/>
              </a:rPr>
              <a:t>Akuntabel</a:t>
            </a:r>
            <a:endParaRPr lang="en-US" sz="24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06038"/>
              </p:ext>
            </p:extLst>
          </p:nvPr>
        </p:nvGraphicFramePr>
        <p:xfrm>
          <a:off x="5448300" y="4038600"/>
          <a:ext cx="3124200" cy="2591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" r:id="rId4" imgW="1218960" imgH="1011600" progId="Photoshop.Image.13">
                  <p:embed/>
                </p:oleObj>
              </mc:Choice>
              <mc:Fallback>
                <p:oleObj name="Image" r:id="rId4" imgW="1218960" imgH="101160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48300" y="4038600"/>
                        <a:ext cx="3124200" cy="2591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751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Kegiatan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Luaran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BAN-PT 2016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58827"/>
              </p:ext>
            </p:extLst>
          </p:nvPr>
        </p:nvGraphicFramePr>
        <p:xfrm>
          <a:off x="457200" y="1645920"/>
          <a:ext cx="79248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143000"/>
                <a:gridCol w="42672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Kegiatan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Volume </a:t>
                      </a:r>
                      <a:r>
                        <a:rPr lang="en-US" dirty="0" err="1" smtClean="0"/>
                        <a:t>Luaran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Proses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Akreditasi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/>
                      <a:r>
                        <a:rPr lang="en-US" dirty="0" err="1" smtClean="0"/>
                        <a:t>Akreditasi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Perguruan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Tinggi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276 PT (SK 156)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/>
                      <a:r>
                        <a:rPr lang="en-US" dirty="0" err="1" smtClean="0"/>
                        <a:t>Akreditasi</a:t>
                      </a:r>
                      <a:r>
                        <a:rPr lang="en-US" dirty="0" smtClean="0"/>
                        <a:t> Program </a:t>
                      </a:r>
                      <a:r>
                        <a:rPr lang="en-US" dirty="0" err="1" smtClean="0"/>
                        <a:t>Studi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3403 PS (SK</a:t>
                      </a:r>
                      <a:r>
                        <a:rPr lang="en-US" baseline="0" dirty="0" smtClean="0"/>
                        <a:t> 2132)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/>
                      <a:r>
                        <a:rPr lang="en-US" dirty="0" err="1" smtClean="0"/>
                        <a:t>Akreditasi</a:t>
                      </a:r>
                      <a:r>
                        <a:rPr lang="en-US" dirty="0" smtClean="0"/>
                        <a:t> minimal </a:t>
                      </a:r>
                      <a:r>
                        <a:rPr lang="en-US" dirty="0" err="1" smtClean="0"/>
                        <a:t>usulan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pembukaan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Instrument </a:t>
                      </a:r>
                      <a:r>
                        <a:rPr lang="en-US" dirty="0" err="1" smtClean="0"/>
                        <a:t>Akreditasi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Perguruan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Tinggi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set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Program </a:t>
                      </a:r>
                      <a:r>
                        <a:rPr lang="en-US" dirty="0" err="1" smtClean="0"/>
                        <a:t>Studi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set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Pembukaan</a:t>
                      </a:r>
                      <a:r>
                        <a:rPr lang="en-US" dirty="0" smtClean="0"/>
                        <a:t> Program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Studi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set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aseline="0" dirty="0" err="1" smtClean="0"/>
                        <a:t>Dokumen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Sistem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Akreditasi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Nasional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dirty="0" err="1" smtClean="0"/>
                        <a:t>dokumen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Sistem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Akreditasi</a:t>
                      </a:r>
                      <a:r>
                        <a:rPr lang="en-US" dirty="0" smtClean="0"/>
                        <a:t> Online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apps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Asesor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 </a:t>
                      </a:r>
                      <a:r>
                        <a:rPr lang="en-US" dirty="0" err="1" smtClean="0"/>
                        <a:t>asesor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baru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Sebaran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766740"/>
              </p:ext>
            </p:extLst>
          </p:nvPr>
        </p:nvGraphicFramePr>
        <p:xfrm>
          <a:off x="270247" y="1676400"/>
          <a:ext cx="8568953" cy="4347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0526"/>
                <a:gridCol w="1512928"/>
                <a:gridCol w="672412"/>
                <a:gridCol w="672412"/>
                <a:gridCol w="706033"/>
                <a:gridCol w="697420"/>
                <a:gridCol w="697420"/>
                <a:gridCol w="697420"/>
                <a:gridCol w="697420"/>
                <a:gridCol w="752481"/>
                <a:gridCol w="752481"/>
              </a:tblGrid>
              <a:tr h="497898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No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Kelompok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 PT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Perg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.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Tinggi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Tot PT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Program </a:t>
                      </a: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latin typeface="Arial Rounded MT Bold" pitchFamily="34" charset="0"/>
                        </a:rPr>
                        <a:t>Studi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bg1"/>
                        </a:solidFill>
                        <a:latin typeface="Arial Rounded MT Bold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550009">
                <a:tc vMerge="1"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B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C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Tot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B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C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Arial Rounded MT Bold" pitchFamily="34" charset="0"/>
                          <a:ea typeface="Times New Roman"/>
                        </a:rPr>
                        <a:t>Tot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Rounded MT Bold" pitchFamily="34" charset="0"/>
                        </a:rPr>
                        <a:t>1.</a:t>
                      </a:r>
                      <a:endParaRPr lang="en-US" sz="20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PTN</a:t>
                      </a:r>
                      <a:endParaRPr lang="en-US" sz="20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1513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2595</a:t>
                      </a:r>
                      <a:endParaRPr lang="en-US" sz="1600" b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745</a:t>
                      </a:r>
                      <a:endParaRPr lang="en-US" sz="1600" b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4853</a:t>
                      </a:r>
                      <a:endParaRPr lang="en-US" sz="1600" b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Rounded MT Bold" pitchFamily="34" charset="0"/>
                        </a:rPr>
                        <a:t>2.</a:t>
                      </a:r>
                      <a:endParaRPr lang="en-US" sz="20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PTS</a:t>
                      </a:r>
                      <a:endParaRPr lang="en-US" sz="20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517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731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561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4739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5763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11063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Rounded MT Bold" pitchFamily="34" charset="0"/>
                        </a:rPr>
                        <a:t>3.</a:t>
                      </a:r>
                      <a:endParaRPr lang="en-US" sz="20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PTAN</a:t>
                      </a:r>
                      <a:endParaRPr lang="en-US" sz="20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749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1232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Rounded MT Bold" pitchFamily="34" charset="0"/>
                        </a:rPr>
                        <a:t>4. </a:t>
                      </a:r>
                      <a:endParaRPr lang="en-US" sz="20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PTAS</a:t>
                      </a:r>
                      <a:endParaRPr lang="en-US" sz="20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144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151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421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1044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1478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 Rounded MT Bold" pitchFamily="34" charset="0"/>
                        </a:rPr>
                        <a:t>5.</a:t>
                      </a:r>
                      <a:endParaRPr lang="en-US" sz="24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PTKL</a:t>
                      </a:r>
                      <a:endParaRPr lang="en-US" sz="18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261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77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385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50009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 Rounded MT Bold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 Rounded MT Bold" pitchFamily="34" charset="0"/>
                          <a:ea typeface="Times New Roman"/>
                        </a:rPr>
                        <a:t>Total</a:t>
                      </a:r>
                      <a:endParaRPr lang="en-US" sz="1800" dirty="0">
                        <a:effectLst/>
                        <a:latin typeface="Arial Rounded MT Bold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691</a:t>
                      </a: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1044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4527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2322</a:t>
                      </a:r>
                      <a:endParaRPr lang="en-US" sz="1600" b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8765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7924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b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19011</a:t>
                      </a:r>
                      <a:endParaRPr lang="en-US" sz="1600" b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29600" y="6019800"/>
            <a:ext cx="651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78%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6019800"/>
            <a:ext cx="632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23%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8191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Sebaran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status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akreditasinya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kadaluwarsa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tidak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terakreditasi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= 1.882 PS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812164955"/>
              </p:ext>
            </p:extLst>
          </p:nvPr>
        </p:nvGraphicFramePr>
        <p:xfrm>
          <a:off x="1371600" y="2362200"/>
          <a:ext cx="6096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182112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Upaya</a:t>
            </a:r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</a:t>
            </a:r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Mutu</a:t>
            </a:r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Proses</a:t>
            </a:r>
            <a:r>
              <a:rPr lang="en-US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endParaRPr lang="en-US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848600" cy="1154097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Proporsi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domain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mutu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yang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diukur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dalam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Instrument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62000" y="2590800"/>
            <a:ext cx="2819400" cy="3200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 rot="10800000">
            <a:off x="5809989" y="2590800"/>
            <a:ext cx="2819400" cy="3200400"/>
          </a:xfrm>
          <a:prstGeom prst="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19119894"/>
              </p:ext>
            </p:extLst>
          </p:nvPr>
        </p:nvGraphicFramePr>
        <p:xfrm>
          <a:off x="1714500" y="2209800"/>
          <a:ext cx="54483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676400" y="3886200"/>
            <a:ext cx="9906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19200" y="4800600"/>
            <a:ext cx="1905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744222" y="4648200"/>
            <a:ext cx="9906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48400" y="3581400"/>
            <a:ext cx="1905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09165" y="53340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 = 55 =  52,38%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7926" y="430582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32=  30,48%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8010" y="2935069"/>
            <a:ext cx="1755609" cy="646331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 =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13(12,38%)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5(4,76%)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552" y="4876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I</a:t>
            </a:r>
            <a:endParaRPr lang="en-US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0400" y="381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</a:t>
            </a:r>
            <a:endParaRPr lang="en-US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0" y="289560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0 + OC</a:t>
            </a:r>
            <a:endParaRPr lang="en-US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0139" y="2602468"/>
            <a:ext cx="189026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 +OC = 17,4% 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eft Brace 19"/>
          <p:cNvSpPr/>
          <p:nvPr/>
        </p:nvSpPr>
        <p:spPr>
          <a:xfrm>
            <a:off x="1001484" y="3886200"/>
            <a:ext cx="685800" cy="1905000"/>
          </a:xfrm>
          <a:prstGeom prst="leftBrace">
            <a:avLst>
              <a:gd name="adj1" fmla="val 8333"/>
              <a:gd name="adj2" fmla="val 5065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405" y="4659868"/>
            <a:ext cx="96693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82,86%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5982222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Instrumen</a:t>
            </a:r>
            <a:r>
              <a:rPr lang="en-U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PS 2008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07496" y="599389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Transisi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3600" y="598117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Sasaran</a:t>
            </a:r>
            <a:endParaRPr lang="en-US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34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914400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Sebaran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Asesor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Bidang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834125774"/>
              </p:ext>
            </p:extLst>
          </p:nvPr>
        </p:nvGraphicFramePr>
        <p:xfrm>
          <a:off x="457200" y="1447800"/>
          <a:ext cx="8305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7" y="1"/>
            <a:ext cx="7886700" cy="990599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SEBARAN ASESOR</a:t>
            </a:r>
            <a:endParaRPr lang="id-ID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F:\Downloads\SEBARAN-ASESOR-PR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9174"/>
            <a:ext cx="9144000" cy="583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95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14401"/>
          </a:xfrm>
        </p:spPr>
        <p:txBody>
          <a:bodyPr/>
          <a:lstStyle/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online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164489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43702" y="1295400"/>
            <a:ext cx="1296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Assessors 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101" name="Picture 5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0292" y="4203183"/>
            <a:ext cx="1795882" cy="183337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02" name="Picture 6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395" y="2590800"/>
            <a:ext cx="1869034" cy="17739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03" name="Picture 7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3488" y="2971800"/>
            <a:ext cx="2107931" cy="1295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2127" y="4878409"/>
            <a:ext cx="1562100" cy="132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790792" y="6203633"/>
            <a:ext cx="1175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PDDikti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96095" y="3276600"/>
            <a:ext cx="571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947731" y="2612023"/>
            <a:ext cx="1023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SAPTO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7422" y="6040749"/>
            <a:ext cx="2101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Perguruan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Tinggi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443" y="436473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DE-BANPT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Left-Right Arrow 16"/>
          <p:cNvSpPr/>
          <p:nvPr/>
        </p:nvSpPr>
        <p:spPr>
          <a:xfrm rot="1947220">
            <a:off x="5244226" y="4146305"/>
            <a:ext cx="1717622" cy="381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 rot="19770794">
            <a:off x="4762897" y="2670853"/>
            <a:ext cx="1600200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/>
          <p:cNvSpPr/>
          <p:nvPr/>
        </p:nvSpPr>
        <p:spPr>
          <a:xfrm>
            <a:off x="2095897" y="3352800"/>
            <a:ext cx="1600200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-Right Arrow 19"/>
          <p:cNvSpPr/>
          <p:nvPr/>
        </p:nvSpPr>
        <p:spPr>
          <a:xfrm rot="16200000">
            <a:off x="3827521" y="4478676"/>
            <a:ext cx="1032552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2463</TotalTime>
  <Words>267</Words>
  <Application>Microsoft Office PowerPoint</Application>
  <PresentationFormat>On-screen Show (4:3)</PresentationFormat>
  <Paragraphs>144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 Rounded MT Bold</vt:lpstr>
      <vt:lpstr>Brush Script MT</vt:lpstr>
      <vt:lpstr>Calibri</vt:lpstr>
      <vt:lpstr>Constantia</vt:lpstr>
      <vt:lpstr>Times New Roman</vt:lpstr>
      <vt:lpstr>Wingdings 2</vt:lpstr>
      <vt:lpstr>Flow</vt:lpstr>
      <vt:lpstr>Image</vt:lpstr>
      <vt:lpstr>PowerPoint Presentation</vt:lpstr>
      <vt:lpstr>Kegiatan dan Luaran BAN-PT 2016</vt:lpstr>
      <vt:lpstr>Sebaran Perguruan Tinggi dan Program Studi </vt:lpstr>
      <vt:lpstr>Sebaran Program Studi yang status akreditasinya kadaluwarsa (tidak terakreditasi) = 1.882 PS</vt:lpstr>
      <vt:lpstr>Upaya Peningkatan Mutu Proses Akreditasi</vt:lpstr>
      <vt:lpstr>Proporsi domain mutu yang diukur dalam Instrument</vt:lpstr>
      <vt:lpstr>Sebaran Asesor – Bidang Ilmu</vt:lpstr>
      <vt:lpstr>SEBARAN ASESOR</vt:lpstr>
      <vt:lpstr>Sistem akreditasi online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</dc:creator>
  <cp:lastModifiedBy>Jay Picard</cp:lastModifiedBy>
  <cp:revision>16</cp:revision>
  <dcterms:created xsi:type="dcterms:W3CDTF">2016-12-06T10:10:29Z</dcterms:created>
  <dcterms:modified xsi:type="dcterms:W3CDTF">2016-12-08T05:03:37Z</dcterms:modified>
</cp:coreProperties>
</file>