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2" r:id="rId1"/>
  </p:sldMasterIdLst>
  <p:sldIdLst>
    <p:sldId id="256" r:id="rId2"/>
    <p:sldId id="261" r:id="rId3"/>
    <p:sldId id="262" r:id="rId4"/>
    <p:sldId id="263" r:id="rId5"/>
    <p:sldId id="257" r:id="rId6"/>
    <p:sldId id="258" r:id="rId7"/>
    <p:sldId id="259" r:id="rId8"/>
    <p:sldId id="260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-514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624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570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0490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2865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118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2053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5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4407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447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431" y="6068151"/>
            <a:ext cx="1015569" cy="76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649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695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830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836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850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400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52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303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6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431" y="6089922"/>
            <a:ext cx="1015569" cy="76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6509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d-ID" sz="6700" b="1" dirty="0"/>
              <a:t>Kebijakan dan Mekanisme Kerja Akreditasi Program Studi oleh LAM</a:t>
            </a:r>
            <a:r>
              <a:rPr lang="id-ID" dirty="0"/>
              <a:t> 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d-ID" b="1" dirty="0"/>
              <a:t>Fasilitator:</a:t>
            </a:r>
            <a:r>
              <a:rPr lang="en-US" b="1" dirty="0"/>
              <a:t/>
            </a:r>
            <a:br>
              <a:rPr lang="en-US" b="1" dirty="0"/>
            </a:br>
            <a:r>
              <a:rPr lang="id-ID" dirty="0"/>
              <a:t>Imam Buchori</a:t>
            </a:r>
            <a:r>
              <a:rPr lang="en-US" b="1" dirty="0"/>
              <a:t/>
            </a:r>
            <a:br>
              <a:rPr lang="en-US" b="1" dirty="0"/>
            </a:br>
            <a:r>
              <a:rPr lang="id-ID" dirty="0"/>
              <a:t>S.M. Widyastuti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837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Tujuan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/>
              <a:t>Menghimpun masukan dari masyarakat untuk mendorong pembentukan Lembaga Akreditasi Mandiri (LAM) dan menjamin kebijakan dan mekanisme kerja akreditasi Program Studi oleh LAM yang kredibel dan </a:t>
            </a:r>
            <a:r>
              <a:rPr lang="id-ID" dirty="0" err="1"/>
              <a:t>akuntabel</a:t>
            </a:r>
            <a:r>
              <a:rPr lang="id-ID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265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Latar</a:t>
            </a:r>
            <a:r>
              <a:rPr lang="en-US" dirty="0"/>
              <a:t> </a:t>
            </a:r>
            <a:r>
              <a:rPr lang="en-US" dirty="0" err="1"/>
              <a:t>Belakang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/>
              <a:t>UU 12 tahun 2012 tentang Pendidikan Tinggi</a:t>
            </a:r>
            <a:r>
              <a:rPr lang="en-US" dirty="0"/>
              <a:t>:</a:t>
            </a:r>
            <a:r>
              <a:rPr lang="id-ID" dirty="0"/>
              <a:t> Sistem Penjaminan Mutu Pendidikan Tinggi di Indonesia meliputi Sistem Penjaminan Mutu Internal (SPMI) dan Sistem Penjaminan Mutu Eksternal (SPME)</a:t>
            </a:r>
            <a:r>
              <a:rPr lang="en-US" dirty="0"/>
              <a:t>;</a:t>
            </a:r>
          </a:p>
          <a:p>
            <a:r>
              <a:rPr lang="id-ID" dirty="0"/>
              <a:t>Akreditasi</a:t>
            </a:r>
            <a:r>
              <a:rPr lang="en-US" dirty="0"/>
              <a:t>: </a:t>
            </a:r>
            <a:r>
              <a:rPr lang="id-ID" dirty="0"/>
              <a:t>Perguruan Tinggi (</a:t>
            </a:r>
            <a:r>
              <a:rPr lang="id-ID"/>
              <a:t>IPT</a:t>
            </a:r>
            <a:r>
              <a:rPr lang="id-ID" smtClean="0"/>
              <a:t>)</a:t>
            </a:r>
            <a:r>
              <a:rPr lang="en-US" smtClean="0"/>
              <a:t> </a:t>
            </a:r>
            <a:r>
              <a:rPr lang="id-ID" smtClean="0"/>
              <a:t>oleh </a:t>
            </a:r>
            <a:r>
              <a:rPr lang="id-ID" dirty="0"/>
              <a:t>BAN-PT, dan Program Studi (</a:t>
            </a:r>
            <a:r>
              <a:rPr lang="id-ID"/>
              <a:t>PS</a:t>
            </a:r>
            <a:r>
              <a:rPr lang="id-ID" smtClean="0"/>
              <a:t>) </a:t>
            </a:r>
            <a:r>
              <a:rPr lang="id-ID" dirty="0"/>
              <a:t>oleh Lembaga Akreditasi Mandiri (LAM)</a:t>
            </a:r>
            <a:r>
              <a:rPr lang="en-US" dirty="0"/>
              <a:t>;</a:t>
            </a:r>
          </a:p>
          <a:p>
            <a:r>
              <a:rPr lang="id-ID" dirty="0"/>
              <a:t>LAM dapat dibentuk oleh pemerintah (LAM Pemerintah) atau oleh masyarakat (LAM Masyarakat)</a:t>
            </a:r>
            <a:r>
              <a:rPr lang="en-US" dirty="0"/>
              <a:t>;</a:t>
            </a:r>
          </a:p>
          <a:p>
            <a:r>
              <a:rPr lang="id-ID" dirty="0"/>
              <a:t>LAM merupakan upaya </a:t>
            </a:r>
            <a:r>
              <a:rPr lang="en-US" dirty="0"/>
              <a:t>p</a:t>
            </a:r>
            <a:r>
              <a:rPr lang="id-ID" dirty="0" err="1"/>
              <a:t>eningkatan</a:t>
            </a:r>
            <a:r>
              <a:rPr lang="id-ID" dirty="0"/>
              <a:t> keterlibatan </a:t>
            </a:r>
            <a:r>
              <a:rPr lang="id-ID"/>
              <a:t>dan </a:t>
            </a:r>
            <a:r>
              <a:rPr lang="id-ID" smtClean="0"/>
              <a:t>partisipasi </a:t>
            </a:r>
            <a:r>
              <a:rPr lang="id-ID" dirty="0"/>
              <a:t>masyarakat dalam penyelenggara</a:t>
            </a:r>
            <a:r>
              <a:rPr lang="en-US" dirty="0"/>
              <a:t>a</a:t>
            </a:r>
            <a:r>
              <a:rPr lang="id-ID" dirty="0"/>
              <a:t>n dan pengawasan pendidikan tinggi di Indonesia</a:t>
            </a:r>
            <a:r>
              <a:rPr lang="en-US" dirty="0"/>
              <a:t>;</a:t>
            </a:r>
          </a:p>
          <a:p>
            <a:r>
              <a:rPr lang="en-US" dirty="0" err="1"/>
              <a:t>Akreditasi</a:t>
            </a:r>
            <a:r>
              <a:rPr lang="en-US" dirty="0"/>
              <a:t> </a:t>
            </a:r>
            <a:r>
              <a:rPr lang="id-ID" dirty="0"/>
              <a:t>PS yang </a:t>
            </a:r>
            <a:r>
              <a:rPr lang="id-ID" dirty="0" err="1"/>
              <a:t>LAM-nya</a:t>
            </a:r>
            <a:r>
              <a:rPr lang="id-ID" dirty="0"/>
              <a:t> belum terbentuk</a:t>
            </a:r>
            <a:r>
              <a:rPr lang="en-US" dirty="0"/>
              <a:t> </a:t>
            </a:r>
            <a:r>
              <a:rPr lang="id-ID" dirty="0"/>
              <a:t>tetap dilakukan oleh BAN-PT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71147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Latar</a:t>
            </a:r>
            <a:r>
              <a:rPr lang="en-US" dirty="0"/>
              <a:t> </a:t>
            </a:r>
            <a:r>
              <a:rPr lang="en-US" dirty="0" err="1"/>
              <a:t>Belakang</a:t>
            </a:r>
            <a:r>
              <a:rPr lang="en-US" dirty="0"/>
              <a:t> (</a:t>
            </a:r>
            <a:r>
              <a:rPr lang="en-US" dirty="0" err="1"/>
              <a:t>lanjutan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d-ID" dirty="0"/>
              <a:t>Pengawasan pelaksanaan akreditasi pendidikan tinggi di Indonesia dilakukan secara bertingkat</a:t>
            </a:r>
            <a:r>
              <a:rPr lang="en-US" dirty="0"/>
              <a:t>;</a:t>
            </a:r>
          </a:p>
          <a:p>
            <a:r>
              <a:rPr lang="id-ID" dirty="0"/>
              <a:t>Menteri melakukan pengawasan terhadap pelaksanaan akreditasi yang dilakukan BAN-PT</a:t>
            </a:r>
            <a:r>
              <a:rPr lang="en-US" dirty="0"/>
              <a:t>;</a:t>
            </a:r>
            <a:r>
              <a:rPr lang="id-ID" dirty="0"/>
              <a:t> </a:t>
            </a:r>
            <a:endParaRPr lang="en-US" dirty="0"/>
          </a:p>
          <a:p>
            <a:r>
              <a:rPr lang="id-ID" smtClean="0"/>
              <a:t>BAN-PT </a:t>
            </a:r>
            <a:r>
              <a:rPr lang="id-ID" dirty="0"/>
              <a:t>berkewajiban mengevaluasi dan mengawasi pelaksanaan akreditasi PS yang dilakukan LAM</a:t>
            </a:r>
            <a:r>
              <a:rPr lang="en-US"/>
              <a:t>, </a:t>
            </a:r>
            <a:r>
              <a:rPr lang="en-US" smtClean="0"/>
              <a:t>dengan waktu minimal</a:t>
            </a:r>
            <a:r>
              <a:rPr lang="id-ID" smtClean="0"/>
              <a:t> setiap </a:t>
            </a:r>
            <a:r>
              <a:rPr lang="id-ID" dirty="0"/>
              <a:t>2 (dua) tahun</a:t>
            </a:r>
            <a:r>
              <a:rPr lang="en-US" dirty="0"/>
              <a:t>;</a:t>
            </a:r>
          </a:p>
          <a:p>
            <a:r>
              <a:rPr lang="id-ID" dirty="0"/>
              <a:t>BAN-PT dapat memberikan rekomendasi kepada Menteri tentang penutupan LAM Pemerintah dan pencabutan pengakuan LAM Masyarakat</a:t>
            </a:r>
            <a:r>
              <a:rPr lang="en-US" dirty="0"/>
              <a:t>;</a:t>
            </a:r>
          </a:p>
          <a:p>
            <a:r>
              <a:rPr lang="id-ID" dirty="0"/>
              <a:t>LAM Masyarakat berkewajiban menyampaikan laporan kegiatan setiap tahun kepada Menteri melalui BAN-PT</a:t>
            </a:r>
            <a:r>
              <a:rPr lang="en-US" dirty="0"/>
              <a:t>;</a:t>
            </a:r>
          </a:p>
          <a:p>
            <a:r>
              <a:rPr lang="id-ID" dirty="0"/>
              <a:t>Keberadaan LAM diharapkan mampu </a:t>
            </a:r>
            <a:r>
              <a:rPr lang="id-ID" dirty="0" err="1"/>
              <a:t>mengakomodir</a:t>
            </a:r>
            <a:r>
              <a:rPr lang="id-ID" dirty="0"/>
              <a:t> </a:t>
            </a:r>
            <a:r>
              <a:rPr lang="id-ID"/>
              <a:t>keberagaman </a:t>
            </a:r>
            <a:r>
              <a:rPr lang="id-ID" smtClean="0"/>
              <a:t>, </a:t>
            </a:r>
            <a:r>
              <a:rPr lang="id-ID" dirty="0"/>
              <a:t>sehingga instrumen akreditasi PS tidak bersifat generik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30100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Kondisi</a:t>
            </a:r>
            <a:r>
              <a:rPr lang="en-US" dirty="0"/>
              <a:t> </a:t>
            </a:r>
            <a:r>
              <a:rPr lang="en-US" dirty="0" err="1"/>
              <a:t>Terkini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id-ID" dirty="0"/>
              <a:t>Telah terbentuk satu LAM, yaitu LAM-</a:t>
            </a:r>
            <a:r>
              <a:rPr lang="id-ID" dirty="0" err="1"/>
              <a:t>PTKes</a:t>
            </a:r>
            <a:r>
              <a:rPr lang="en-US" dirty="0"/>
              <a:t>;</a:t>
            </a:r>
          </a:p>
          <a:p>
            <a:pPr lvl="0"/>
            <a:r>
              <a:rPr lang="id-ID" dirty="0"/>
              <a:t>Beberapa asosiasi sekolah, </a:t>
            </a:r>
            <a:r>
              <a:rPr lang="id-ID" dirty="0" err="1"/>
              <a:t>bekerjasama</a:t>
            </a:r>
            <a:r>
              <a:rPr lang="id-ID" dirty="0"/>
              <a:t> dengan asosiasi profesi sudah mulai menginisiasi pembentukan LAM</a:t>
            </a:r>
            <a:r>
              <a:rPr lang="en-US" dirty="0"/>
              <a:t>;</a:t>
            </a:r>
          </a:p>
          <a:p>
            <a:pPr lvl="1"/>
            <a:r>
              <a:rPr lang="id-ID" dirty="0"/>
              <a:t>Dalam</a:t>
            </a:r>
            <a:r>
              <a:rPr lang="en-US" dirty="0"/>
              <a:t> proses </a:t>
            </a:r>
            <a:r>
              <a:rPr lang="id-ID" dirty="0"/>
              <a:t>pembentukan</a:t>
            </a:r>
            <a:r>
              <a:rPr lang="en-US" dirty="0"/>
              <a:t>: </a:t>
            </a:r>
            <a:r>
              <a:rPr lang="id-ID" dirty="0"/>
              <a:t>LAM Ekonomi dan Bisnis, LAM Pertanian, LAM Agama, LAM Hukum, LAM Sains dan Matematika, LAM Teknik dan LAM </a:t>
            </a:r>
            <a:r>
              <a:rPr lang="id-ID" dirty="0" err="1"/>
              <a:t>Infokom</a:t>
            </a:r>
            <a:r>
              <a:rPr lang="en-US" dirty="0"/>
              <a:t>;</a:t>
            </a:r>
            <a:r>
              <a:rPr lang="id-ID" dirty="0"/>
              <a:t> </a:t>
            </a:r>
            <a:endParaRPr lang="en-US" dirty="0"/>
          </a:p>
          <a:p>
            <a:pPr lvl="1"/>
            <a:r>
              <a:rPr lang="en-US" dirty="0"/>
              <a:t>T</a:t>
            </a:r>
            <a:r>
              <a:rPr lang="id-ID" dirty="0" err="1"/>
              <a:t>ahap</a:t>
            </a:r>
            <a:r>
              <a:rPr lang="id-ID" dirty="0"/>
              <a:t> inisiasi sangat awal</a:t>
            </a:r>
            <a:r>
              <a:rPr lang="en-US" dirty="0"/>
              <a:t>:</a:t>
            </a:r>
            <a:r>
              <a:rPr lang="id-ID" dirty="0"/>
              <a:t> LAM Perhubungan, LAM Arsitektur, LAM </a:t>
            </a:r>
            <a:r>
              <a:rPr lang="id-ID"/>
              <a:t>Sekolah </a:t>
            </a:r>
            <a:r>
              <a:rPr lang="id-ID" smtClean="0"/>
              <a:t>Penerbangan</a:t>
            </a:r>
            <a:r>
              <a:rPr lang="en-US" smtClean="0"/>
              <a:t>;</a:t>
            </a:r>
            <a:endParaRPr lang="en-US" dirty="0"/>
          </a:p>
          <a:p>
            <a:pPr lvl="0"/>
            <a:r>
              <a:rPr lang="id-ID" dirty="0" err="1"/>
              <a:t>Beb</a:t>
            </a:r>
            <a:r>
              <a:rPr lang="en-US" dirty="0"/>
              <a:t>e</a:t>
            </a:r>
            <a:r>
              <a:rPr lang="id-ID" dirty="0"/>
              <a:t>r</a:t>
            </a:r>
            <a:r>
              <a:rPr lang="en-US" dirty="0"/>
              <a:t>a</a:t>
            </a:r>
            <a:r>
              <a:rPr lang="id-ID" dirty="0" err="1"/>
              <a:t>pa</a:t>
            </a:r>
            <a:r>
              <a:rPr lang="id-ID" dirty="0"/>
              <a:t> </a:t>
            </a:r>
            <a:r>
              <a:rPr lang="en-US"/>
              <a:t>PS </a:t>
            </a:r>
            <a:r>
              <a:rPr lang="en-US" smtClean="0"/>
              <a:t>bimbang</a:t>
            </a:r>
            <a:r>
              <a:rPr lang="id-ID" smtClean="0"/>
              <a:t> </a:t>
            </a:r>
            <a:r>
              <a:rPr lang="en-US" smtClean="0"/>
              <a:t>dengan</a:t>
            </a:r>
            <a:r>
              <a:rPr lang="id-ID" smtClean="0"/>
              <a:t> </a:t>
            </a:r>
            <a:r>
              <a:rPr lang="id-ID" dirty="0"/>
              <a:t>tingginya biaya yang h</a:t>
            </a:r>
            <a:r>
              <a:rPr lang="en-US" dirty="0"/>
              <a:t>a</a:t>
            </a:r>
            <a:r>
              <a:rPr lang="id-ID" dirty="0" err="1"/>
              <a:t>rus</a:t>
            </a:r>
            <a:r>
              <a:rPr lang="id-ID" dirty="0"/>
              <a:t> ditanggung</a:t>
            </a:r>
            <a:r>
              <a:rPr lang="en-US" dirty="0"/>
              <a:t>;</a:t>
            </a:r>
          </a:p>
          <a:p>
            <a:pPr lvl="0"/>
            <a:r>
              <a:rPr lang="id-ID" dirty="0"/>
              <a:t>Lingkup program studi yang dilayani </a:t>
            </a:r>
            <a:r>
              <a:rPr lang="en-US" dirty="0"/>
              <a:t>o</a:t>
            </a:r>
            <a:r>
              <a:rPr lang="id-ID" dirty="0" err="1"/>
              <a:t>leh</a:t>
            </a:r>
            <a:r>
              <a:rPr lang="id-ID" dirty="0"/>
              <a:t> LAM seringkali masih menjadi perdebatan</a:t>
            </a:r>
            <a:r>
              <a:rPr lang="en-US" dirty="0"/>
              <a:t>;</a:t>
            </a:r>
          </a:p>
          <a:p>
            <a:pPr lvl="0"/>
            <a:r>
              <a:rPr lang="id-ID" dirty="0"/>
              <a:t>LAM belum dikenal luas; masyarakat dan </a:t>
            </a:r>
            <a:r>
              <a:rPr lang="id-ID" dirty="0" err="1"/>
              <a:t>stakeholders</a:t>
            </a:r>
            <a:r>
              <a:rPr lang="id-ID" dirty="0"/>
              <a:t> masih </a:t>
            </a:r>
            <a:r>
              <a:rPr lang="id-ID" dirty="0" err="1"/>
              <a:t>prefer</a:t>
            </a:r>
            <a:r>
              <a:rPr lang="id-ID" dirty="0"/>
              <a:t> ke BAN PT.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516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Isu-isu</a:t>
            </a:r>
            <a:r>
              <a:rPr lang="en-US" dirty="0"/>
              <a:t> </a:t>
            </a:r>
            <a:r>
              <a:rPr lang="en-US" dirty="0" err="1"/>
              <a:t>strategis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id-ID" dirty="0"/>
              <a:t>Pendanaan </a:t>
            </a:r>
            <a:r>
              <a:rPr lang="id-ID"/>
              <a:t>dan </a:t>
            </a:r>
            <a:r>
              <a:rPr lang="id-ID" smtClean="0"/>
              <a:t>pembiayaan</a:t>
            </a:r>
            <a:r>
              <a:rPr lang="en-US" smtClean="0"/>
              <a:t> yg mahal</a:t>
            </a:r>
            <a:r>
              <a:rPr lang="id-ID" smtClean="0"/>
              <a:t>, </a:t>
            </a:r>
            <a:r>
              <a:rPr lang="id-ID" dirty="0"/>
              <a:t>mencakup antara lain:</a:t>
            </a:r>
            <a:endParaRPr lang="en-US" dirty="0"/>
          </a:p>
          <a:p>
            <a:pPr lvl="1"/>
            <a:r>
              <a:rPr lang="en-US" smtClean="0"/>
              <a:t>Biaya awal  p</a:t>
            </a:r>
            <a:r>
              <a:rPr lang="id-ID" smtClean="0"/>
              <a:t>embentukan </a:t>
            </a:r>
            <a:r>
              <a:rPr lang="id-ID"/>
              <a:t>LAM </a:t>
            </a:r>
            <a:r>
              <a:rPr lang="en-US" smtClean="0"/>
              <a:t>;</a:t>
            </a:r>
            <a:endParaRPr lang="en-US" dirty="0"/>
          </a:p>
          <a:p>
            <a:pPr lvl="1"/>
            <a:r>
              <a:rPr lang="id-ID" dirty="0"/>
              <a:t>Penyusunan instrumen </a:t>
            </a:r>
            <a:r>
              <a:rPr lang="id-ID"/>
              <a:t>akreditasi </a:t>
            </a:r>
            <a:r>
              <a:rPr lang="en-US" smtClean="0"/>
              <a:t>;</a:t>
            </a:r>
            <a:endParaRPr lang="en-US" dirty="0"/>
          </a:p>
          <a:p>
            <a:pPr lvl="1"/>
            <a:r>
              <a:rPr lang="id-ID" dirty="0"/>
              <a:t>Dari pengalaman yang ada di LAM-</a:t>
            </a:r>
            <a:r>
              <a:rPr lang="id-ID" dirty="0" err="1"/>
              <a:t>PTKes</a:t>
            </a:r>
            <a:r>
              <a:rPr lang="id-ID" dirty="0"/>
              <a:t>, biaya akreditasi yang harus ditanggung oleh </a:t>
            </a:r>
            <a:r>
              <a:rPr lang="id-ID"/>
              <a:t>PS </a:t>
            </a:r>
            <a:r>
              <a:rPr lang="en-US" smtClean="0"/>
              <a:t>;</a:t>
            </a:r>
            <a:endParaRPr lang="en-US" dirty="0"/>
          </a:p>
          <a:p>
            <a:pPr lvl="1"/>
            <a:r>
              <a:rPr lang="id-ID" dirty="0" err="1"/>
              <a:t>Rekruitmen</a:t>
            </a:r>
            <a:r>
              <a:rPr lang="id-ID" dirty="0"/>
              <a:t> dan </a:t>
            </a:r>
            <a:r>
              <a:rPr lang="id-ID"/>
              <a:t>pelatihan </a:t>
            </a:r>
            <a:r>
              <a:rPr lang="id-ID" smtClean="0"/>
              <a:t>asesor</a:t>
            </a:r>
            <a:r>
              <a:rPr lang="en-US" smtClean="0"/>
              <a:t>;</a:t>
            </a:r>
          </a:p>
          <a:p>
            <a:pPr marL="457200" lvl="1" indent="-457200">
              <a:buNone/>
            </a:pPr>
            <a:r>
              <a:rPr lang="id-ID" smtClean="0"/>
              <a:t>Beberapa asosiasi sekolah mencoba meminta bantuan pemerintah untuk membentuk LAM pemerintah</a:t>
            </a:r>
            <a:r>
              <a:rPr lang="en-US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681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Isu-isu</a:t>
            </a:r>
            <a:r>
              <a:rPr lang="en-US" dirty="0"/>
              <a:t> </a:t>
            </a:r>
            <a:r>
              <a:rPr lang="en-US" dirty="0" err="1"/>
              <a:t>strategis</a:t>
            </a:r>
            <a:r>
              <a:rPr lang="en-US" dirty="0"/>
              <a:t> (</a:t>
            </a:r>
            <a:r>
              <a:rPr lang="en-US" dirty="0" err="1"/>
              <a:t>lanjutan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id-ID" dirty="0"/>
              <a:t>Tata </a:t>
            </a:r>
            <a:r>
              <a:rPr lang="id-ID"/>
              <a:t>kelola</a:t>
            </a:r>
            <a:r>
              <a:rPr lang="id-ID" smtClean="0"/>
              <a:t>, </a:t>
            </a:r>
            <a:r>
              <a:rPr lang="id-ID" dirty="0"/>
              <a:t>mencakup antara lain:</a:t>
            </a:r>
            <a:endParaRPr lang="en-US" dirty="0"/>
          </a:p>
          <a:p>
            <a:pPr lvl="1"/>
            <a:r>
              <a:rPr lang="id-ID" dirty="0"/>
              <a:t>Lingkup PS yang diakreditasi oleh suatu LAM tertentu, sesuai Permenristekdikti no 32 tahun 2016, adalah PS-PS yang serumpun, sepohon, atau secabang;</a:t>
            </a:r>
            <a:endParaRPr lang="en-US" dirty="0"/>
          </a:p>
          <a:p>
            <a:pPr lvl="1"/>
            <a:r>
              <a:rPr lang="id-ID" dirty="0"/>
              <a:t>Keberadaan/lokasi LAM adalah pada L2Dikti, sehingga tidak harus di </a:t>
            </a:r>
            <a:r>
              <a:rPr lang="id-ID"/>
              <a:t>ibukota </a:t>
            </a:r>
            <a:r>
              <a:rPr lang="id-ID" smtClean="0"/>
              <a:t>negara</a:t>
            </a:r>
            <a:r>
              <a:rPr lang="en-US" smtClean="0"/>
              <a:t>, meskipun perlu dipertimbangkan kedudukan organisasi profesi yang berpusat di daerah</a:t>
            </a:r>
            <a:endParaRPr lang="en-US" dirty="0"/>
          </a:p>
          <a:p>
            <a:pPr lvl="1"/>
            <a:r>
              <a:rPr lang="id-ID" dirty="0"/>
              <a:t>Dorongan untuk menuju lembaga akreditasi yang mampu membiayai dirinya sendiri</a:t>
            </a:r>
            <a:r>
              <a:rPr lang="en-US" dirty="0"/>
              <a:t>.</a:t>
            </a:r>
          </a:p>
          <a:p>
            <a:pPr lvl="0"/>
            <a:r>
              <a:rPr lang="id-ID" dirty="0"/>
              <a:t>Standar kualitas dan pengakuan, yang mencakup antara lain:</a:t>
            </a:r>
            <a:endParaRPr lang="en-US" dirty="0"/>
          </a:p>
          <a:p>
            <a:pPr lvl="1"/>
            <a:r>
              <a:rPr lang="id-ID" dirty="0"/>
              <a:t>Kualitas proses akreditasi LAM yang memenuhi prinsip-prinsip akreditasi yang baik sehingga dapat diterima oleh masyarakat dan pemerintah</a:t>
            </a:r>
            <a:r>
              <a:rPr lang="en-US" dirty="0"/>
              <a:t>;</a:t>
            </a:r>
          </a:p>
          <a:p>
            <a:pPr lvl="1"/>
            <a:r>
              <a:rPr lang="id-ID" dirty="0"/>
              <a:t>Pengakuan akreditasi LAM yang belum dikenal luas, sehingga masih ada beber</a:t>
            </a:r>
            <a:r>
              <a:rPr lang="en-US" dirty="0"/>
              <a:t>a</a:t>
            </a:r>
            <a:r>
              <a:rPr lang="id-ID" dirty="0" err="1"/>
              <a:t>pa</a:t>
            </a:r>
            <a:r>
              <a:rPr lang="id-ID" dirty="0"/>
              <a:t> </a:t>
            </a:r>
            <a:r>
              <a:rPr lang="id-ID" dirty="0" err="1"/>
              <a:t>stakeholder</a:t>
            </a:r>
            <a:r>
              <a:rPr lang="id-ID" dirty="0"/>
              <a:t> yang tidak mau menerima hasil akreditasi dari LAM dan tetap meminta akreditasi dari BAN-PT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378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Pertanyaan</a:t>
            </a:r>
            <a:r>
              <a:rPr lang="en-US" dirty="0"/>
              <a:t> Untuk </a:t>
            </a:r>
            <a:r>
              <a:rPr lang="en-US" dirty="0" err="1"/>
              <a:t>Diskusi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id-ID" dirty="0"/>
              <a:t>Sejauh mana </a:t>
            </a:r>
            <a:r>
              <a:rPr lang="id-ID" dirty="0" err="1"/>
              <a:t>kesiapan</a:t>
            </a:r>
            <a:r>
              <a:rPr lang="id-ID" dirty="0"/>
              <a:t> masyarakat dan </a:t>
            </a:r>
            <a:r>
              <a:rPr lang="id-ID" dirty="0" err="1"/>
              <a:t>stakeholder</a:t>
            </a:r>
            <a:r>
              <a:rPr lang="id-ID" dirty="0"/>
              <a:t> terkait dalam menerima hail akreditasi PS yang dilakukan oleh LAM?</a:t>
            </a:r>
            <a:endParaRPr lang="en-US" dirty="0"/>
          </a:p>
          <a:p>
            <a:pPr lvl="0"/>
            <a:r>
              <a:rPr lang="id-ID" dirty="0"/>
              <a:t>Seberapa kuat keinginan masyarakat untuk mendirikan LAM?</a:t>
            </a:r>
            <a:endParaRPr lang="en-US" dirty="0"/>
          </a:p>
          <a:p>
            <a:pPr lvl="0"/>
            <a:r>
              <a:rPr lang="id-ID" dirty="0"/>
              <a:t>LAM seperti apa yang diinginkan, apakah LAM pemerintah atau LAM masyarakat?</a:t>
            </a:r>
            <a:endParaRPr lang="en-US" dirty="0"/>
          </a:p>
          <a:p>
            <a:pPr lvl="0"/>
            <a:r>
              <a:rPr lang="id-ID" dirty="0"/>
              <a:t>Bagaimana kebijakan pemerintah terhadap pilihan apakah mendorong LAM Pemerintah dan/atau LAM </a:t>
            </a:r>
            <a:r>
              <a:rPr lang="id-ID"/>
              <a:t>Masyarakat</a:t>
            </a:r>
            <a:r>
              <a:rPr lang="id-ID" smtClean="0"/>
              <a:t>?</a:t>
            </a:r>
            <a:endParaRPr lang="en-US" dirty="0"/>
          </a:p>
          <a:p>
            <a:pPr lvl="0"/>
            <a:r>
              <a:rPr lang="id-ID" dirty="0"/>
              <a:t>Bagaimana peluang </a:t>
            </a:r>
            <a:r>
              <a:rPr lang="id-ID" dirty="0" err="1"/>
              <a:t>rekruitmen</a:t>
            </a:r>
            <a:r>
              <a:rPr lang="id-ID" dirty="0"/>
              <a:t> dan pelatihan asesor oleh LAM? Apakah dapat memanfaatkan asesor BAN-PT?</a:t>
            </a:r>
            <a:endParaRPr lang="en-US" dirty="0"/>
          </a:p>
          <a:p>
            <a:pPr lvl="0"/>
            <a:r>
              <a:rPr lang="id-ID" dirty="0"/>
              <a:t>Bagaimana </a:t>
            </a:r>
            <a:r>
              <a:rPr lang="id-ID" dirty="0" err="1"/>
              <a:t>kesiapan</a:t>
            </a:r>
            <a:r>
              <a:rPr lang="id-ID" dirty="0"/>
              <a:t> daerah (L2Dikti) dalam menerima keberadaan LAM?</a:t>
            </a:r>
            <a:endParaRPr lang="en-US" dirty="0"/>
          </a:p>
          <a:p>
            <a:pPr lvl="0"/>
            <a:r>
              <a:rPr lang="id-ID" dirty="0"/>
              <a:t>Mungkinkan mengembangkan lebih dari satu LAM untuk suatu untuk PS yang sama?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63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Terima</a:t>
            </a:r>
            <a:r>
              <a:rPr lang="en-US" dirty="0"/>
              <a:t> </a:t>
            </a:r>
            <a:r>
              <a:rPr lang="en-US" dirty="0" err="1"/>
              <a:t>Kasih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Selamat</a:t>
            </a:r>
            <a:r>
              <a:rPr lang="en-US" dirty="0"/>
              <a:t> </a:t>
            </a:r>
            <a:r>
              <a:rPr lang="en-US" dirty="0" err="1"/>
              <a:t>Berdiskusi</a:t>
            </a:r>
            <a:r>
              <a:rPr lang="en-US" dirty="0"/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8811138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558</TotalTime>
  <Words>633</Words>
  <Application>Microsoft Office PowerPoint</Application>
  <PresentationFormat>Custom</PresentationFormat>
  <Paragraphs>50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Ion</vt:lpstr>
      <vt:lpstr>Kebijakan dan Mekanisme Kerja Akreditasi Program Studi oleh LAM </vt:lpstr>
      <vt:lpstr>Tujuan</vt:lpstr>
      <vt:lpstr>Latar Belakang</vt:lpstr>
      <vt:lpstr>Latar Belakang (lanjutan)</vt:lpstr>
      <vt:lpstr>Kondisi Terkini</vt:lpstr>
      <vt:lpstr>Isu-isu strategis</vt:lpstr>
      <vt:lpstr>Isu-isu strategis (lanjutan)</vt:lpstr>
      <vt:lpstr>Pertanyaan Untuk Diskusi</vt:lpstr>
      <vt:lpstr>Terima Kasih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Kebijakan dan Mekanisme Kerja Akreditasi Program Studi oleh LAM</dc:title>
  <dc:creator>Imam Buchori</dc:creator>
  <cp:lastModifiedBy>asus</cp:lastModifiedBy>
  <cp:revision>10</cp:revision>
  <dcterms:created xsi:type="dcterms:W3CDTF">2016-12-03T14:00:59Z</dcterms:created>
  <dcterms:modified xsi:type="dcterms:W3CDTF">2016-12-06T22:21:04Z</dcterms:modified>
</cp:coreProperties>
</file>